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2" r:id="rId1"/>
  </p:sldMasterIdLst>
  <p:notesMasterIdLst>
    <p:notesMasterId r:id="rId28"/>
  </p:notesMasterIdLst>
  <p:sldIdLst>
    <p:sldId id="446" r:id="rId2"/>
    <p:sldId id="447" r:id="rId3"/>
    <p:sldId id="449" r:id="rId4"/>
    <p:sldId id="448" r:id="rId5"/>
    <p:sldId id="450" r:id="rId6"/>
    <p:sldId id="451" r:id="rId7"/>
    <p:sldId id="453" r:id="rId8"/>
    <p:sldId id="452" r:id="rId9"/>
    <p:sldId id="454" r:id="rId10"/>
    <p:sldId id="455" r:id="rId11"/>
    <p:sldId id="456" r:id="rId12"/>
    <p:sldId id="457" r:id="rId13"/>
    <p:sldId id="468" r:id="rId14"/>
    <p:sldId id="458" r:id="rId15"/>
    <p:sldId id="459" r:id="rId16"/>
    <p:sldId id="460" r:id="rId17"/>
    <p:sldId id="461" r:id="rId18"/>
    <p:sldId id="462" r:id="rId19"/>
    <p:sldId id="463" r:id="rId20"/>
    <p:sldId id="469" r:id="rId21"/>
    <p:sldId id="464" r:id="rId22"/>
    <p:sldId id="465" r:id="rId23"/>
    <p:sldId id="466" r:id="rId24"/>
    <p:sldId id="467" r:id="rId25"/>
    <p:sldId id="470" r:id="rId26"/>
    <p:sldId id="471" r:id="rId27"/>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41" autoAdjust="0"/>
  </p:normalViewPr>
  <p:slideViewPr>
    <p:cSldViewPr snapToGrid="0" snapToObjects="1">
      <p:cViewPr varScale="1">
        <p:scale>
          <a:sx n="109" d="100"/>
          <a:sy n="109" d="100"/>
        </p:scale>
        <p:origin x="1710" y="78"/>
      </p:cViewPr>
      <p:guideLst>
        <p:guide orient="horz" pos="2160"/>
        <p:guide pos="2880"/>
      </p:guideLst>
    </p:cSldViewPr>
  </p:slideViewPr>
  <p:outlineViewPr>
    <p:cViewPr>
      <p:scale>
        <a:sx n="33" d="100"/>
        <a:sy n="33" d="100"/>
      </p:scale>
      <p:origin x="0" y="19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125544-940C-0241-817E-BE4395B62EC5}" type="datetimeFigureOut">
              <a:rPr kumimoji="1" lang="zh-CN" altLang="en-US" smtClean="0"/>
              <a:t>2020/11/9 Monday</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66EFA-7309-AA4E-8395-A4AF1D87BBFD}" type="slidenum">
              <a:rPr kumimoji="1" lang="zh-CN" altLang="en-US" smtClean="0"/>
              <a:t>‹#›</a:t>
            </a:fld>
            <a:endParaRPr kumimoji="1" lang="zh-CN" altLang="en-US"/>
          </a:p>
        </p:txBody>
      </p:sp>
    </p:spTree>
    <p:extLst>
      <p:ext uri="{BB962C8B-B14F-4D97-AF65-F5344CB8AC3E}">
        <p14:creationId xmlns:p14="http://schemas.microsoft.com/office/powerpoint/2010/main" val="41637645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031"/>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D138A9A-1330-974F-8A5B-80C456F1D18A}" type="slidenum">
              <a:rPr lang="en-US" altLang="zh-CN">
                <a:latin typeface="Times New Roman" charset="0"/>
              </a:rPr>
              <a:pPr eaLnBrk="1" hangingPunct="1"/>
              <a:t>2</a:t>
            </a:fld>
            <a:endParaRPr lang="en-US" altLang="zh-CN">
              <a:latin typeface="Times New Roman"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bwMode="auto">
          <a:xfrm>
            <a:off x="990030" y="4267887"/>
            <a:ext cx="4648485" cy="418983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1861493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666EFA-7309-AA4E-8395-A4AF1D87BBFD}" type="slidenum">
              <a:rPr kumimoji="1" lang="zh-CN" altLang="en-US" smtClean="0"/>
              <a:t>3</a:t>
            </a:fld>
            <a:endParaRPr kumimoji="1" lang="zh-CN" altLang="en-US"/>
          </a:p>
        </p:txBody>
      </p:sp>
    </p:spTree>
    <p:extLst>
      <p:ext uri="{BB962C8B-B14F-4D97-AF65-F5344CB8AC3E}">
        <p14:creationId xmlns:p14="http://schemas.microsoft.com/office/powerpoint/2010/main" val="155624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6666EFA-7309-AA4E-8395-A4AF1D87BBFD}" type="slidenum">
              <a:rPr kumimoji="1" lang="zh-CN" altLang="en-US" smtClean="0"/>
              <a:t>4</a:t>
            </a:fld>
            <a:endParaRPr kumimoji="1" lang="zh-CN" altLang="en-US"/>
          </a:p>
        </p:txBody>
      </p:sp>
    </p:spTree>
    <p:extLst>
      <p:ext uri="{BB962C8B-B14F-4D97-AF65-F5344CB8AC3E}">
        <p14:creationId xmlns:p14="http://schemas.microsoft.com/office/powerpoint/2010/main" val="158138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smtClean="0"/>
              <a:t>stub</a:t>
            </a:r>
            <a:r>
              <a:rPr lang="zh-CN" altLang="en-US" sz="1800" dirty="0" smtClean="0"/>
              <a:t>过滤</a:t>
            </a:r>
            <a:r>
              <a:rPr lang="en-US" altLang="zh-CN" sz="1800" dirty="0" smtClean="0"/>
              <a:t>4,5</a:t>
            </a:r>
            <a:r>
              <a:rPr lang="zh-CN" altLang="en-US" sz="1800" dirty="0" smtClean="0"/>
              <a:t>类</a:t>
            </a:r>
            <a:r>
              <a:rPr lang="en-US" altLang="zh-CN" sz="1800" dirty="0" err="1" smtClean="0"/>
              <a:t>lsa</a:t>
            </a:r>
            <a:r>
              <a:rPr lang="zh-CN" altLang="en-US" sz="1800" dirty="0" smtClean="0"/>
              <a:t>，</a:t>
            </a:r>
            <a:r>
              <a:rPr lang="en-US" altLang="zh-CN" sz="1800" dirty="0" smtClean="0"/>
              <a:t>ABR</a:t>
            </a:r>
            <a:r>
              <a:rPr lang="zh-CN" altLang="en-US" sz="1800" dirty="0" smtClean="0"/>
              <a:t>会产生缺省的</a:t>
            </a:r>
            <a:r>
              <a:rPr lang="en-US" altLang="zh-CN" sz="1800" dirty="0" smtClean="0"/>
              <a:t>3</a:t>
            </a:r>
            <a:r>
              <a:rPr lang="zh-CN" altLang="en-US" sz="1800" dirty="0" smtClean="0"/>
              <a:t>类</a:t>
            </a:r>
            <a:r>
              <a:rPr lang="en-US" altLang="zh-CN" sz="1800" dirty="0" err="1" smtClean="0"/>
              <a:t>lsa</a:t>
            </a:r>
            <a:r>
              <a:rPr lang="zh-CN" altLang="en-US" sz="1800" dirty="0" smtClean="0"/>
              <a:t>，区域内不能引入外部路由</a:t>
            </a:r>
            <a:r>
              <a:rPr lang="en-US" altLang="zh-CN" sz="1800" dirty="0" smtClean="0"/>
              <a:t>total stub</a:t>
            </a:r>
            <a:r>
              <a:rPr lang="zh-CN" altLang="en-US" sz="1800" dirty="0" smtClean="0"/>
              <a:t>过滤</a:t>
            </a:r>
            <a:r>
              <a:rPr lang="en-US" altLang="zh-CN" sz="1800" dirty="0" smtClean="0"/>
              <a:t>3</a:t>
            </a:r>
            <a:r>
              <a:rPr lang="zh-CN" altLang="en-US" sz="1800" dirty="0" smtClean="0"/>
              <a:t>，</a:t>
            </a:r>
            <a:r>
              <a:rPr lang="en-US" altLang="zh-CN" sz="1800" dirty="0" smtClean="0"/>
              <a:t>4</a:t>
            </a:r>
            <a:r>
              <a:rPr lang="zh-CN" altLang="en-US" sz="1800" dirty="0" smtClean="0"/>
              <a:t>，</a:t>
            </a:r>
            <a:r>
              <a:rPr lang="en-US" altLang="zh-CN" sz="1800" dirty="0" smtClean="0"/>
              <a:t>5</a:t>
            </a:r>
            <a:r>
              <a:rPr lang="zh-CN" altLang="en-US" sz="1800" dirty="0" smtClean="0"/>
              <a:t>类</a:t>
            </a:r>
            <a:r>
              <a:rPr lang="en-US" altLang="zh-CN" sz="1800" dirty="0" err="1" smtClean="0"/>
              <a:t>lsa</a:t>
            </a:r>
            <a:r>
              <a:rPr lang="zh-CN" altLang="en-US" sz="1800" dirty="0" smtClean="0"/>
              <a:t>，</a:t>
            </a:r>
            <a:r>
              <a:rPr lang="en-US" altLang="zh-CN" sz="1800" dirty="0" smtClean="0"/>
              <a:t>ABR</a:t>
            </a:r>
            <a:r>
              <a:rPr lang="zh-CN" altLang="en-US" sz="1800" dirty="0" smtClean="0"/>
              <a:t>会产生缺省的</a:t>
            </a:r>
            <a:r>
              <a:rPr lang="en-US" altLang="zh-CN" sz="1800" dirty="0" smtClean="0"/>
              <a:t>3</a:t>
            </a:r>
            <a:r>
              <a:rPr lang="zh-CN" altLang="en-US" sz="1800" dirty="0" smtClean="0"/>
              <a:t>类</a:t>
            </a:r>
            <a:r>
              <a:rPr lang="en-US" altLang="zh-CN" sz="1800" dirty="0" err="1" smtClean="0"/>
              <a:t>lsa</a:t>
            </a:r>
            <a:r>
              <a:rPr lang="zh-CN" altLang="en-US" sz="1800" dirty="0" smtClean="0"/>
              <a:t>，区域内不能引入外部路由</a:t>
            </a:r>
            <a:r>
              <a:rPr lang="en-US" altLang="zh-CN" sz="1800" dirty="0" err="1" smtClean="0"/>
              <a:t>nssa</a:t>
            </a:r>
            <a:r>
              <a:rPr lang="zh-CN" altLang="en-US" sz="1800" dirty="0" smtClean="0"/>
              <a:t>过滤</a:t>
            </a:r>
            <a:r>
              <a:rPr lang="en-US" altLang="zh-CN" sz="1800" dirty="0" smtClean="0"/>
              <a:t>4</a:t>
            </a:r>
            <a:r>
              <a:rPr lang="zh-CN" altLang="en-US" sz="1800" dirty="0" smtClean="0"/>
              <a:t>，</a:t>
            </a:r>
            <a:r>
              <a:rPr lang="en-US" altLang="zh-CN" sz="1800" dirty="0" smtClean="0"/>
              <a:t>5</a:t>
            </a:r>
            <a:r>
              <a:rPr lang="zh-CN" altLang="en-US" sz="1800" dirty="0" smtClean="0"/>
              <a:t>类</a:t>
            </a:r>
            <a:r>
              <a:rPr lang="en-US" altLang="zh-CN" sz="1800" dirty="0" err="1" smtClean="0"/>
              <a:t>lsa</a:t>
            </a:r>
            <a:r>
              <a:rPr lang="zh-CN" altLang="en-US" sz="1800" dirty="0" smtClean="0"/>
              <a:t>，</a:t>
            </a:r>
            <a:r>
              <a:rPr lang="en-US" altLang="zh-CN" sz="1800" dirty="0" smtClean="0"/>
              <a:t>ABR</a:t>
            </a:r>
            <a:r>
              <a:rPr lang="zh-CN" altLang="en-US" sz="1800" dirty="0" smtClean="0"/>
              <a:t>会产生缺省的</a:t>
            </a:r>
            <a:r>
              <a:rPr lang="en-US" altLang="zh-CN" sz="1800" dirty="0" smtClean="0"/>
              <a:t>7</a:t>
            </a:r>
            <a:r>
              <a:rPr lang="zh-CN" altLang="en-US" sz="1800" dirty="0" smtClean="0"/>
              <a:t>类</a:t>
            </a:r>
            <a:r>
              <a:rPr lang="en-US" altLang="zh-CN" sz="1800" dirty="0" err="1" smtClean="0"/>
              <a:t>lsa</a:t>
            </a:r>
            <a:r>
              <a:rPr lang="zh-CN" altLang="en-US" sz="1800" dirty="0" smtClean="0"/>
              <a:t>，该区域能引入外部路由</a:t>
            </a:r>
            <a:r>
              <a:rPr lang="en-US" altLang="zh-CN" sz="1800" dirty="0" smtClean="0"/>
              <a:t>total </a:t>
            </a:r>
            <a:r>
              <a:rPr lang="en-US" altLang="zh-CN" sz="1800" dirty="0" err="1" smtClean="0"/>
              <a:t>nssa</a:t>
            </a:r>
            <a:r>
              <a:rPr lang="zh-CN" altLang="en-US" sz="1800" dirty="0" smtClean="0"/>
              <a:t>过滤</a:t>
            </a:r>
            <a:r>
              <a:rPr lang="en-US" altLang="zh-CN" sz="1800" dirty="0" smtClean="0"/>
              <a:t>3</a:t>
            </a:r>
            <a:r>
              <a:rPr lang="zh-CN" altLang="en-US" sz="1800" dirty="0" smtClean="0"/>
              <a:t>，</a:t>
            </a:r>
            <a:r>
              <a:rPr lang="en-US" altLang="zh-CN" sz="1800" dirty="0" smtClean="0"/>
              <a:t>4</a:t>
            </a:r>
            <a:r>
              <a:rPr lang="zh-CN" altLang="en-US" sz="1800" dirty="0" smtClean="0"/>
              <a:t>，</a:t>
            </a:r>
            <a:r>
              <a:rPr lang="en-US" altLang="zh-CN" sz="1800" dirty="0" smtClean="0"/>
              <a:t>5</a:t>
            </a:r>
            <a:r>
              <a:rPr lang="zh-CN" altLang="en-US" sz="1800" dirty="0" smtClean="0"/>
              <a:t>类</a:t>
            </a:r>
            <a:r>
              <a:rPr lang="en-US" altLang="zh-CN" sz="1800" dirty="0" err="1" smtClean="0"/>
              <a:t>lsa</a:t>
            </a:r>
            <a:r>
              <a:rPr lang="zh-CN" altLang="en-US" sz="1800" dirty="0" smtClean="0"/>
              <a:t>，</a:t>
            </a:r>
            <a:r>
              <a:rPr lang="en-US" altLang="zh-CN" sz="1800" dirty="0" smtClean="0"/>
              <a:t>ABR</a:t>
            </a:r>
            <a:r>
              <a:rPr lang="zh-CN" altLang="en-US" sz="1800" dirty="0" smtClean="0"/>
              <a:t>会产生缺省的</a:t>
            </a:r>
            <a:r>
              <a:rPr lang="en-US" altLang="zh-CN" sz="1800" dirty="0" smtClean="0"/>
              <a:t>3</a:t>
            </a:r>
            <a:r>
              <a:rPr lang="zh-CN" altLang="en-US" sz="1800" dirty="0" smtClean="0"/>
              <a:t>类</a:t>
            </a:r>
            <a:r>
              <a:rPr lang="en-US" altLang="zh-CN" sz="1800" dirty="0" err="1" smtClean="0"/>
              <a:t>lsa</a:t>
            </a:r>
            <a:r>
              <a:rPr lang="zh-CN" altLang="en-US" sz="1800" dirty="0" smtClean="0"/>
              <a:t>，该区域能引入外部路由</a:t>
            </a:r>
            <a:endParaRPr lang="zh-CN" altLang="en-US" sz="1800" dirty="0"/>
          </a:p>
        </p:txBody>
      </p:sp>
      <p:sp>
        <p:nvSpPr>
          <p:cNvPr id="4" name="灯片编号占位符 3"/>
          <p:cNvSpPr>
            <a:spLocks noGrp="1"/>
          </p:cNvSpPr>
          <p:nvPr>
            <p:ph type="sldNum" sz="quarter" idx="10"/>
          </p:nvPr>
        </p:nvSpPr>
        <p:spPr/>
        <p:txBody>
          <a:bodyPr/>
          <a:lstStyle/>
          <a:p>
            <a:fld id="{C6666EFA-7309-AA4E-8395-A4AF1D87BBFD}" type="slidenum">
              <a:rPr kumimoji="1" lang="zh-CN" altLang="en-US" smtClean="0"/>
              <a:t>21</a:t>
            </a:fld>
            <a:endParaRPr kumimoji="1" lang="zh-CN" altLang="en-US"/>
          </a:p>
        </p:txBody>
      </p:sp>
    </p:spTree>
    <p:extLst>
      <p:ext uri="{BB962C8B-B14F-4D97-AF65-F5344CB8AC3E}">
        <p14:creationId xmlns:p14="http://schemas.microsoft.com/office/powerpoint/2010/main" val="1166705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sz="1800">
                <a:latin typeface="华文行楷" panose="02010800040101010101" pitchFamily="2" charset="-122"/>
                <a:ea typeface="华文行楷" panose="02010800040101010101" pitchFamily="2" charset="-122"/>
              </a:defRPr>
            </a:lvl1pPr>
          </a:lstStyle>
          <a:p>
            <a:fld id="{50299FDD-06FD-46CB-BDF1-BE37EAFEBDEF}" type="datetime5">
              <a:rPr kumimoji="1" lang="zh-CN" altLang="en-US" smtClean="0"/>
              <a:t>2020/11/10</a:t>
            </a:fld>
            <a:endParaRPr kumimoji="1" lang="zh-CN" altLang="en-US"/>
          </a:p>
        </p:txBody>
      </p:sp>
      <p:sp>
        <p:nvSpPr>
          <p:cNvPr id="5" name="Footer Placeholder 4"/>
          <p:cNvSpPr>
            <a:spLocks noGrp="1"/>
          </p:cNvSpPr>
          <p:nvPr>
            <p:ph type="ftr" sz="quarter" idx="11"/>
          </p:nvPr>
        </p:nvSpPr>
        <p:spPr>
          <a:xfrm>
            <a:off x="3028949" y="6356351"/>
            <a:ext cx="3434195" cy="365125"/>
          </a:xfrm>
          <a:prstGeom prst="rect">
            <a:avLst/>
          </a:prstGeom>
        </p:spPr>
        <p:txBody>
          <a:bodyPr/>
          <a:lstStyle>
            <a:lvl1pPr>
              <a:defRPr sz="1800">
                <a:latin typeface="华文行楷" panose="02010800040101010101" pitchFamily="2" charset="-122"/>
                <a:ea typeface="华文行楷" panose="02010800040101010101" pitchFamily="2" charset="-122"/>
              </a:defRPr>
            </a:lvl1pPr>
          </a:lstStyle>
          <a:p>
            <a:r>
              <a:rPr kumimoji="1" lang="zh-CN" altLang="en-US" smtClean="0"/>
              <a:t>计算机科学与工程学院    陈朝华</a:t>
            </a:r>
            <a:endParaRPr kumimoji="1" lang="zh-CN" altLang="en-US" dirty="0"/>
          </a:p>
        </p:txBody>
      </p:sp>
      <p:sp>
        <p:nvSpPr>
          <p:cNvPr id="6" name="Slide Number Placeholder 5"/>
          <p:cNvSpPr>
            <a:spLocks noGrp="1"/>
          </p:cNvSpPr>
          <p:nvPr>
            <p:ph type="sldNum" sz="quarter" idx="12"/>
          </p:nvPr>
        </p:nvSpPr>
        <p:spPr>
          <a:xfrm>
            <a:off x="6463145" y="6356351"/>
            <a:ext cx="2057400" cy="365125"/>
          </a:xfrm>
          <a:prstGeom prst="rect">
            <a:avLst/>
          </a:prstGeom>
        </p:spPr>
        <p:txBody>
          <a:bodyPr/>
          <a:lstStyle>
            <a:lvl1pPr algn="r">
              <a:defRPr sz="1800">
                <a:latin typeface="华文行楷" panose="02010800040101010101" pitchFamily="2" charset="-122"/>
                <a:ea typeface="华文行楷" panose="02010800040101010101" pitchFamily="2" charset="-122"/>
              </a:defRPr>
            </a:lvl1pPr>
          </a:lstStyle>
          <a:p>
            <a:fld id="{1D72EBF8-7CF5-44B7-B2BF-E22DE4D0703D}" type="slidenum">
              <a:rPr lang="en-US" smtClean="0"/>
              <a:pPr/>
              <a:t>‹#›</a:t>
            </a:fld>
            <a:endParaRPr 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7696" t="31218" r="8658" b="34397"/>
          <a:stretch/>
        </p:blipFill>
        <p:spPr>
          <a:xfrm>
            <a:off x="1" y="1"/>
            <a:ext cx="1485900" cy="334736"/>
          </a:xfrm>
          <a:prstGeom prst="rect">
            <a:avLst/>
          </a:prstGeom>
        </p:spPr>
      </p:pic>
    </p:spTree>
    <p:extLst>
      <p:ext uri="{BB962C8B-B14F-4D97-AF65-F5344CB8AC3E}">
        <p14:creationId xmlns:p14="http://schemas.microsoft.com/office/powerpoint/2010/main" val="2464044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1787979" cy="365125"/>
          </a:xfrm>
          <a:prstGeom prst="rect">
            <a:avLst/>
          </a:prstGeom>
        </p:spPr>
        <p:txBody>
          <a:bodyPr/>
          <a:lstStyle/>
          <a:p>
            <a:fld id="{7C03BF18-ED8E-4B86-96A9-A19B521920B2}" type="datetime5">
              <a:rPr kumimoji="1" lang="zh-CN" altLang="en-US" smtClean="0"/>
              <a:t>2020/11/10</a:t>
            </a:fld>
            <a:endParaRPr kumimoji="1" lang="zh-CN" altLang="en-US"/>
          </a:p>
        </p:txBody>
      </p:sp>
      <p:sp>
        <p:nvSpPr>
          <p:cNvPr id="5" name="Footer Placeholder 4"/>
          <p:cNvSpPr>
            <a:spLocks noGrp="1"/>
          </p:cNvSpPr>
          <p:nvPr>
            <p:ph type="ftr" sz="quarter" idx="11"/>
          </p:nvPr>
        </p:nvSpPr>
        <p:spPr>
          <a:xfrm>
            <a:off x="2620736" y="6356351"/>
            <a:ext cx="3494314" cy="365125"/>
          </a:xfrm>
          <a:prstGeom prst="rect">
            <a:avLst/>
          </a:prstGeom>
        </p:spPr>
        <p:txBody>
          <a:bodyPr/>
          <a:lstStyle/>
          <a:p>
            <a:r>
              <a:rPr kumimoji="1" lang="zh-CN" altLang="en-US" smtClean="0"/>
              <a:t>计算机科学与工程学院    陈朝华</a:t>
            </a:r>
            <a:endParaRPr kumimoji="1" lang="zh-CN" altLang="en-US" dirty="0"/>
          </a:p>
        </p:txBody>
      </p:sp>
      <p:sp>
        <p:nvSpPr>
          <p:cNvPr id="6" name="Slide Number Placeholder 5"/>
          <p:cNvSpPr>
            <a:spLocks noGrp="1"/>
          </p:cNvSpPr>
          <p:nvPr>
            <p:ph type="sldNum" sz="quarter" idx="12"/>
          </p:nvPr>
        </p:nvSpPr>
        <p:spPr>
          <a:xfrm>
            <a:off x="6463145" y="6356351"/>
            <a:ext cx="2057400" cy="365125"/>
          </a:xfrm>
          <a:prstGeom prst="rect">
            <a:avLst/>
          </a:prstGeom>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203298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E3C1F38-649F-49F0-AA10-294F3625B501}" type="datetime5">
              <a:rPr kumimoji="1" lang="zh-CN" altLang="en-US" smtClean="0"/>
              <a:t>2020/11/10</a:t>
            </a:fld>
            <a:endParaRPr kumimoji="1" lang="zh-CN" altLang="en-US"/>
          </a:p>
        </p:txBody>
      </p:sp>
      <p:sp>
        <p:nvSpPr>
          <p:cNvPr id="5" name="Footer Placeholder 4"/>
          <p:cNvSpPr>
            <a:spLocks noGrp="1"/>
          </p:cNvSpPr>
          <p:nvPr>
            <p:ph type="ftr" sz="quarter" idx="11"/>
          </p:nvPr>
        </p:nvSpPr>
        <p:spPr>
          <a:xfrm>
            <a:off x="2686050" y="6356351"/>
            <a:ext cx="3429000" cy="365125"/>
          </a:xfrm>
          <a:prstGeom prst="rect">
            <a:avLst/>
          </a:prstGeom>
        </p:spPr>
        <p:txBody>
          <a:body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12"/>
          </p:nvPr>
        </p:nvSpPr>
        <p:spPr>
          <a:xfrm>
            <a:off x="6463145" y="6356351"/>
            <a:ext cx="2057400" cy="365125"/>
          </a:xfrm>
          <a:prstGeom prst="rect">
            <a:avLst/>
          </a:prstGeom>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91353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7696" t="31218" r="8658" b="34397"/>
          <a:stretch/>
        </p:blipFill>
        <p:spPr>
          <a:xfrm>
            <a:off x="1" y="1"/>
            <a:ext cx="1485900" cy="334736"/>
          </a:xfrm>
          <a:prstGeom prst="rect">
            <a:avLst/>
          </a:prstGeom>
        </p:spPr>
      </p:pic>
    </p:spTree>
    <p:extLst>
      <p:ext uri="{BB962C8B-B14F-4D97-AF65-F5344CB8AC3E}">
        <p14:creationId xmlns:p14="http://schemas.microsoft.com/office/powerpoint/2010/main" val="408909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Tree>
    <p:extLst>
      <p:ext uri="{BB962C8B-B14F-4D97-AF65-F5344CB8AC3E}">
        <p14:creationId xmlns:p14="http://schemas.microsoft.com/office/powerpoint/2010/main" val="92577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5579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33845" y="2507551"/>
            <a:ext cx="3867150" cy="3680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7551"/>
            <a:ext cx="3886201" cy="3680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27476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418990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1B3A7610-0BD2-4DDB-89BD-73F4CE4F48A0}" type="datetime5">
              <a:rPr kumimoji="1" lang="zh-CN" altLang="en-US" smtClean="0"/>
              <a:t>2020/11/10</a:t>
            </a:fld>
            <a:endParaRPr kumimoji="1" lang="zh-CN" altLang="en-US"/>
          </a:p>
        </p:txBody>
      </p:sp>
      <p:sp>
        <p:nvSpPr>
          <p:cNvPr id="3" name="Footer Placeholder 2"/>
          <p:cNvSpPr>
            <a:spLocks noGrp="1"/>
          </p:cNvSpPr>
          <p:nvPr>
            <p:ph type="ftr" sz="quarter" idx="11"/>
          </p:nvPr>
        </p:nvSpPr>
        <p:spPr>
          <a:xfrm>
            <a:off x="2686050" y="6356351"/>
            <a:ext cx="3706586" cy="365125"/>
          </a:xfrm>
          <a:prstGeom prst="rect">
            <a:avLst/>
          </a:prstGeom>
        </p:spPr>
        <p:txBody>
          <a:bodyPr/>
          <a:lstStyle/>
          <a:p>
            <a:r>
              <a:rPr kumimoji="1" lang="zh-CN" altLang="en-US" smtClean="0"/>
              <a:t>计算机科学与工程学院    陈朝华</a:t>
            </a:r>
            <a:endParaRPr kumimoji="1" lang="zh-CN" altLang="en-US" dirty="0"/>
          </a:p>
        </p:txBody>
      </p:sp>
      <p:sp>
        <p:nvSpPr>
          <p:cNvPr id="4" name="Slide Number Placeholder 3"/>
          <p:cNvSpPr>
            <a:spLocks noGrp="1"/>
          </p:cNvSpPr>
          <p:nvPr>
            <p:ph type="sldNum" sz="quarter" idx="12"/>
          </p:nvPr>
        </p:nvSpPr>
        <p:spPr>
          <a:xfrm>
            <a:off x="6463145" y="6356351"/>
            <a:ext cx="2057400" cy="365125"/>
          </a:xfrm>
          <a:prstGeom prst="rect">
            <a:avLst/>
          </a:prstGeom>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189597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4AD2CDEA-6331-47E3-85D5-4132ECDCA990}" type="datetime5">
              <a:rPr kumimoji="1" lang="zh-CN" altLang="en-US" smtClean="0"/>
              <a:t>2020/11/10</a:t>
            </a:fld>
            <a:endParaRPr kumimoji="1" lang="zh-CN" altLang="en-US"/>
          </a:p>
        </p:txBody>
      </p:sp>
      <p:sp>
        <p:nvSpPr>
          <p:cNvPr id="6" name="Footer Placeholder 5"/>
          <p:cNvSpPr>
            <a:spLocks noGrp="1"/>
          </p:cNvSpPr>
          <p:nvPr>
            <p:ph type="ftr" sz="quarter" idx="11"/>
          </p:nvPr>
        </p:nvSpPr>
        <p:spPr>
          <a:xfrm>
            <a:off x="2686049" y="6356351"/>
            <a:ext cx="3690257" cy="365125"/>
          </a:xfrm>
          <a:prstGeom prst="rect">
            <a:avLst/>
          </a:prstGeom>
        </p:spPr>
        <p:txBody>
          <a:bodyPr/>
          <a:lstStyle/>
          <a:p>
            <a:r>
              <a:rPr kumimoji="1" lang="zh-CN" altLang="en-US" smtClean="0"/>
              <a:t>计算机科学与工程学院    陈朝华</a:t>
            </a:r>
            <a:endParaRPr kumimoji="1" lang="zh-CN" altLang="en-US" dirty="0"/>
          </a:p>
        </p:txBody>
      </p:sp>
      <p:sp>
        <p:nvSpPr>
          <p:cNvPr id="7" name="Slide Number Placeholder 6"/>
          <p:cNvSpPr>
            <a:spLocks noGrp="1"/>
          </p:cNvSpPr>
          <p:nvPr>
            <p:ph type="sldNum" sz="quarter" idx="12"/>
          </p:nvPr>
        </p:nvSpPr>
        <p:spPr>
          <a:xfrm>
            <a:off x="6463145" y="6356351"/>
            <a:ext cx="2057400" cy="365125"/>
          </a:xfrm>
          <a:prstGeom prst="rect">
            <a:avLst/>
          </a:prstGeom>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257040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1951264" cy="365125"/>
          </a:xfrm>
          <a:prstGeom prst="rect">
            <a:avLst/>
          </a:prstGeom>
        </p:spPr>
        <p:txBody>
          <a:bodyPr/>
          <a:lstStyle/>
          <a:p>
            <a:fld id="{89F5AF6B-DA2B-440D-92AB-DB87E5BC67BF}" type="datetime5">
              <a:rPr kumimoji="1" lang="zh-CN" altLang="en-US" smtClean="0"/>
              <a:t>2020/11/10</a:t>
            </a:fld>
            <a:endParaRPr kumimoji="1" lang="zh-CN" altLang="en-US"/>
          </a:p>
        </p:txBody>
      </p:sp>
      <p:sp>
        <p:nvSpPr>
          <p:cNvPr id="6" name="Footer Placeholder 5"/>
          <p:cNvSpPr>
            <a:spLocks noGrp="1"/>
          </p:cNvSpPr>
          <p:nvPr>
            <p:ph type="ftr" sz="quarter" idx="11"/>
          </p:nvPr>
        </p:nvSpPr>
        <p:spPr>
          <a:xfrm>
            <a:off x="2579914" y="6356351"/>
            <a:ext cx="3535136" cy="365125"/>
          </a:xfrm>
          <a:prstGeom prst="rect">
            <a:avLst/>
          </a:prstGeom>
        </p:spPr>
        <p:txBody>
          <a:bodyPr/>
          <a:lstStyle/>
          <a:p>
            <a:r>
              <a:rPr kumimoji="1" lang="zh-CN" altLang="en-US" smtClean="0"/>
              <a:t>计算机科学与工程学院    陈朝华</a:t>
            </a:r>
            <a:endParaRPr kumimoji="1" lang="zh-CN" altLang="en-US"/>
          </a:p>
        </p:txBody>
      </p:sp>
      <p:sp>
        <p:nvSpPr>
          <p:cNvPr id="7" name="Slide Number Placeholder 6"/>
          <p:cNvSpPr>
            <a:spLocks noGrp="1"/>
          </p:cNvSpPr>
          <p:nvPr>
            <p:ph type="sldNum" sz="quarter" idx="12"/>
          </p:nvPr>
        </p:nvSpPr>
        <p:spPr>
          <a:xfrm>
            <a:off x="6463145" y="6356351"/>
            <a:ext cx="2057400" cy="365125"/>
          </a:xfrm>
          <a:prstGeom prst="rect">
            <a:avLst/>
          </a:prstGeom>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165066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415082815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8410" y="2195472"/>
            <a:ext cx="5829300" cy="1102519"/>
          </a:xfrm>
        </p:spPr>
        <p:txBody>
          <a:bodyPr>
            <a:normAutofit fontScale="90000"/>
          </a:bodyPr>
          <a:lstStyle/>
          <a:p>
            <a:r>
              <a:rPr kumimoji="1" lang="zh-CN" altLang="en-US" sz="4050" dirty="0" smtClean="0">
                <a:latin typeface="Baoli SC Regular"/>
                <a:cs typeface="Baoli SC Regular"/>
              </a:rPr>
              <a:t>第九讲  多区域</a:t>
            </a:r>
            <a:r>
              <a:rPr kumimoji="1" lang="en-US" altLang="zh-CN" sz="4400" dirty="0" smtClean="0">
                <a:solidFill>
                  <a:srgbClr val="000000"/>
                </a:solidFill>
                <a:latin typeface="Baoli SC Regular"/>
                <a:cs typeface="Baoli SC Regular"/>
              </a:rPr>
              <a:t>OSPF</a:t>
            </a:r>
            <a:r>
              <a:rPr kumimoji="1" lang="en-US" altLang="zh-CN" sz="4050" dirty="0">
                <a:latin typeface="Baoli SC Regular"/>
                <a:cs typeface="Baoli SC Regular"/>
              </a:rPr>
              <a:t>				</a:t>
            </a:r>
            <a:r>
              <a:rPr kumimoji="1" lang="en-US" altLang="zh-CN" sz="2700" dirty="0">
                <a:latin typeface="Baoli SC Regular"/>
                <a:cs typeface="Baoli SC Regular"/>
              </a:rPr>
              <a:t>《</a:t>
            </a:r>
            <a:r>
              <a:rPr kumimoji="1" lang="zh-CN" altLang="en-US" sz="2700" dirty="0">
                <a:latin typeface="Baoli SC Regular"/>
                <a:cs typeface="Baoli SC Regular"/>
              </a:rPr>
              <a:t>路由与交换技术</a:t>
            </a:r>
            <a:r>
              <a:rPr kumimoji="1" lang="en-US" altLang="zh-CN" sz="2700" dirty="0">
                <a:latin typeface="Baoli SC Regular"/>
                <a:cs typeface="Baoli SC Regular"/>
              </a:rPr>
              <a:t>》</a:t>
            </a:r>
            <a:endParaRPr kumimoji="1" lang="zh-CN" altLang="en-US" sz="2700" dirty="0">
              <a:latin typeface="Baoli SC Regular"/>
              <a:cs typeface="Baoli SC Regular"/>
            </a:endParaRPr>
          </a:p>
        </p:txBody>
      </p:sp>
      <p:sp>
        <p:nvSpPr>
          <p:cNvPr id="3" name="副标题 2"/>
          <p:cNvSpPr>
            <a:spLocks noGrp="1"/>
          </p:cNvSpPr>
          <p:nvPr>
            <p:ph type="subTitle" idx="1"/>
          </p:nvPr>
        </p:nvSpPr>
        <p:spPr>
          <a:xfrm>
            <a:off x="1913965" y="4090307"/>
            <a:ext cx="5828109" cy="1854926"/>
          </a:xfrm>
        </p:spPr>
        <p:txBody>
          <a:bodyPr>
            <a:noAutofit/>
          </a:bodyPr>
          <a:lstStyle/>
          <a:p>
            <a:pPr algn="r">
              <a:defRPr/>
            </a:pPr>
            <a:r>
              <a:rPr lang="zh-CN" altLang="en-US" sz="2100" dirty="0">
                <a:solidFill>
                  <a:schemeClr val="tx1"/>
                </a:solidFill>
              </a:rPr>
              <a:t>主讲：计算机科学与工程学院</a:t>
            </a:r>
            <a:r>
              <a:rPr lang="en-US" altLang="zh-CN" sz="2100" dirty="0">
                <a:solidFill>
                  <a:schemeClr val="tx1"/>
                </a:solidFill>
              </a:rPr>
              <a:t>--</a:t>
            </a:r>
            <a:r>
              <a:rPr lang="zh-CN" altLang="en-US" sz="2100" dirty="0">
                <a:solidFill>
                  <a:schemeClr val="tx1"/>
                </a:solidFill>
              </a:rPr>
              <a:t>陈朝华</a:t>
            </a:r>
            <a:endParaRPr lang="en-US" altLang="zh-CN" sz="2100" dirty="0">
              <a:solidFill>
                <a:schemeClr val="tx1"/>
              </a:solidFill>
            </a:endParaRPr>
          </a:p>
          <a:p>
            <a:pPr algn="r">
              <a:defRPr/>
            </a:pPr>
            <a:r>
              <a:rPr lang="zh-CN" altLang="en-US" sz="2100" dirty="0">
                <a:solidFill>
                  <a:schemeClr val="tx1"/>
                </a:solidFill>
              </a:rPr>
              <a:t>电话：</a:t>
            </a:r>
            <a:r>
              <a:rPr lang="en-US" altLang="zh-CN" sz="2100" dirty="0">
                <a:solidFill>
                  <a:schemeClr val="tx1"/>
                </a:solidFill>
              </a:rPr>
              <a:t>13824275621</a:t>
            </a:r>
            <a:r>
              <a:rPr lang="zh-CN" altLang="en-US" sz="2100" dirty="0">
                <a:solidFill>
                  <a:schemeClr val="tx1"/>
                </a:solidFill>
              </a:rPr>
              <a:t>（</a:t>
            </a:r>
            <a:r>
              <a:rPr lang="en-US" altLang="zh-CN" sz="2100" dirty="0">
                <a:solidFill>
                  <a:schemeClr val="tx1"/>
                </a:solidFill>
              </a:rPr>
              <a:t>675621</a:t>
            </a:r>
            <a:r>
              <a:rPr lang="zh-CN" altLang="en-US" sz="2100" dirty="0">
                <a:solidFill>
                  <a:schemeClr val="tx1"/>
                </a:solidFill>
              </a:rPr>
              <a:t>）</a:t>
            </a:r>
            <a:endParaRPr lang="en-US" altLang="zh-CN" sz="2100" dirty="0">
              <a:solidFill>
                <a:schemeClr val="tx1"/>
              </a:solidFill>
            </a:endParaRPr>
          </a:p>
          <a:p>
            <a:pPr algn="r">
              <a:defRPr/>
            </a:pPr>
            <a:r>
              <a:rPr lang="zh-CN" altLang="en-US" sz="2100" dirty="0">
                <a:solidFill>
                  <a:schemeClr val="tx1"/>
                </a:solidFill>
              </a:rPr>
              <a:t>邮箱：</a:t>
            </a:r>
            <a:r>
              <a:rPr lang="en-US" altLang="zh-CN" sz="2100" dirty="0">
                <a:solidFill>
                  <a:schemeClr val="tx1"/>
                </a:solidFill>
              </a:rPr>
              <a:t>23582105@qq.com</a:t>
            </a:r>
          </a:p>
          <a:p>
            <a:pPr algn="r">
              <a:defRPr/>
            </a:pPr>
            <a:r>
              <a:rPr lang="zh-CN" altLang="en-US" sz="2100" dirty="0">
                <a:solidFill>
                  <a:schemeClr val="tx1"/>
                </a:solidFill>
              </a:rPr>
              <a:t>微信：</a:t>
            </a:r>
            <a:r>
              <a:rPr lang="en-US" altLang="zh-CN" sz="2100" dirty="0" err="1">
                <a:solidFill>
                  <a:schemeClr val="tx1"/>
                </a:solidFill>
              </a:rPr>
              <a:t>jxhzlaohei</a:t>
            </a:r>
            <a:endParaRPr lang="en-US" altLang="zh-CN" sz="2100" dirty="0">
              <a:solidFill>
                <a:schemeClr val="tx1"/>
              </a:solidFill>
            </a:endParaRPr>
          </a:p>
          <a:p>
            <a:pPr algn="r"/>
            <a:endParaRPr kumimoji="1" lang="zh-CN" altLang="en-US" sz="2100" dirty="0">
              <a:solidFill>
                <a:schemeClr val="tx1"/>
              </a:solidFill>
            </a:endParaRPr>
          </a:p>
        </p:txBody>
      </p:sp>
    </p:spTree>
    <p:extLst>
      <p:ext uri="{BB962C8B-B14F-4D97-AF65-F5344CB8AC3E}">
        <p14:creationId xmlns:p14="http://schemas.microsoft.com/office/powerpoint/2010/main" val="935740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区域与路由器补充说明</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除了内部路由器和区域边界路由器是两种互斥的类型之外，其他类型并不互斥。</a:t>
            </a:r>
            <a:endParaRPr lang="en-US" altLang="zh-CN" sz="2400" dirty="0" smtClean="0"/>
          </a:p>
          <a:p>
            <a:r>
              <a:rPr lang="en-US" altLang="zh-CN" sz="2400" dirty="0" smtClean="0"/>
              <a:t>OSPF</a:t>
            </a:r>
            <a:r>
              <a:rPr lang="zh-CN" altLang="en-US" sz="2400" dirty="0" smtClean="0"/>
              <a:t>区域是以接口为单位进行划分的，而不是以路由器为单位进行划分的，换句话说，</a:t>
            </a:r>
            <a:r>
              <a:rPr lang="en-US" altLang="zh-CN" sz="2400" dirty="0" err="1" smtClean="0"/>
              <a:t>ospf</a:t>
            </a:r>
            <a:r>
              <a:rPr lang="zh-CN" altLang="en-US" sz="2400" dirty="0" smtClean="0"/>
              <a:t>区域的边界在路由器</a:t>
            </a:r>
            <a:r>
              <a:rPr lang="en-US" altLang="zh-CN" sz="2400" dirty="0" smtClean="0"/>
              <a:t>ABR</a:t>
            </a:r>
            <a:r>
              <a:rPr lang="zh-CN" altLang="en-US" sz="2400" dirty="0" smtClean="0"/>
              <a:t>上而不在链路上。</a:t>
            </a:r>
            <a:endParaRPr lang="en-US" altLang="zh-CN" sz="2400" dirty="0" smtClean="0"/>
          </a:p>
          <a:p>
            <a:r>
              <a:rPr lang="zh-CN" altLang="en-US" sz="2400" dirty="0" smtClean="0"/>
              <a:t>根据</a:t>
            </a:r>
            <a:r>
              <a:rPr lang="en-US" altLang="zh-CN" sz="2400" dirty="0" smtClean="0"/>
              <a:t>OSPF</a:t>
            </a:r>
            <a:r>
              <a:rPr lang="zh-CN" altLang="en-US" sz="2400" dirty="0" smtClean="0"/>
              <a:t>设计要求，所有区域都必须与区域</a:t>
            </a:r>
            <a:r>
              <a:rPr lang="en-US" altLang="zh-CN" sz="2400" dirty="0" smtClean="0"/>
              <a:t>0</a:t>
            </a:r>
            <a:r>
              <a:rPr lang="zh-CN" altLang="en-US" sz="2400" dirty="0" smtClean="0"/>
              <a:t>直接相连，非骨干区域之间必须通过骨干区域交换</a:t>
            </a:r>
            <a:r>
              <a:rPr lang="en-US" altLang="zh-CN" sz="2400" dirty="0" smtClean="0"/>
              <a:t>OSPF</a:t>
            </a:r>
            <a:r>
              <a:rPr lang="zh-CN" altLang="en-US" sz="2400" dirty="0" smtClean="0"/>
              <a:t>信息，而不能直接交换链路状态信息。非骨干区域之间的任何通信也必须通过骨干区域中转才能实现。</a:t>
            </a:r>
            <a:endParaRPr lang="zh-CN" altLang="en-US" sz="24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654B08AE-7DAF-479D-BCC6-68CCEA551479}" type="slidenum">
              <a:rPr lang="en-US" altLang="zh-CN" smtClean="0">
                <a:latin typeface="华文行楷" panose="02010800040101010101" pitchFamily="2" charset="-122"/>
                <a:ea typeface="华文行楷" panose="02010800040101010101" pitchFamily="2" charset="-122"/>
              </a:rPr>
              <a:t>10</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52936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OSPF</a:t>
            </a:r>
            <a:r>
              <a:rPr lang="zh-CN" altLang="en-US" dirty="0" smtClean="0"/>
              <a:t>虚链路</a:t>
            </a:r>
            <a:endParaRPr lang="zh-CN" altLang="en-US" dirty="0"/>
          </a:p>
        </p:txBody>
      </p:sp>
      <p:sp>
        <p:nvSpPr>
          <p:cNvPr id="3" name="内容占位符 2"/>
          <p:cNvSpPr>
            <a:spLocks noGrp="1"/>
          </p:cNvSpPr>
          <p:nvPr>
            <p:ph idx="1"/>
          </p:nvPr>
        </p:nvSpPr>
        <p:spPr>
          <a:xfrm>
            <a:off x="633845" y="1499288"/>
            <a:ext cx="7886700" cy="4790301"/>
          </a:xfrm>
        </p:spPr>
        <p:txBody>
          <a:bodyPr/>
          <a:lstStyle/>
          <a:p>
            <a:r>
              <a:rPr lang="zh-CN" altLang="en-US" sz="2000" b="1" dirty="0">
                <a:solidFill>
                  <a:srgbClr val="FF0000"/>
                </a:solidFill>
                <a:latin typeface="微软雅黑" panose="020B0503020204020204" pitchFamily="34" charset="-122"/>
                <a:ea typeface="微软雅黑" panose="020B0503020204020204" pitchFamily="34" charset="-122"/>
              </a:rPr>
              <a:t>两种存在的情况：</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非骨干</a:t>
            </a:r>
            <a:r>
              <a:rPr lang="zh-CN" altLang="en-US" sz="2000" b="1" dirty="0">
                <a:solidFill>
                  <a:srgbClr val="FF0000"/>
                </a:solidFill>
                <a:latin typeface="微软雅黑" panose="020B0503020204020204" pitchFamily="34" charset="-122"/>
                <a:ea typeface="微软雅黑" panose="020B0503020204020204" pitchFamily="34" charset="-122"/>
              </a:rPr>
              <a:t>区域没有与骨干区域在物理上直接相连；</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1"/>
            <a:r>
              <a:rPr lang="zh-CN" altLang="en-US" sz="2000" b="1" dirty="0">
                <a:solidFill>
                  <a:srgbClr val="FF0000"/>
                </a:solidFill>
                <a:latin typeface="微软雅黑" panose="020B0503020204020204" pitchFamily="34" charset="-122"/>
                <a:ea typeface="微软雅黑" panose="020B0503020204020204" pitchFamily="34" charset="-122"/>
              </a:rPr>
              <a:t>骨干区域本身在物理上不连续。</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171450" lvl="1">
              <a:spcBef>
                <a:spcPts val="750"/>
              </a:spcBef>
            </a:pPr>
            <a:r>
              <a:rPr lang="zh-CN" altLang="en-US" sz="2100" dirty="0" smtClean="0"/>
              <a:t>通过在</a:t>
            </a:r>
            <a:r>
              <a:rPr lang="en-US" altLang="zh-CN" sz="2100" dirty="0" smtClean="0"/>
              <a:t>ABR</a:t>
            </a:r>
            <a:r>
              <a:rPr lang="zh-CN" altLang="en-US" sz="2100" dirty="0" smtClean="0"/>
              <a:t>之间建立</a:t>
            </a:r>
            <a:r>
              <a:rPr lang="zh-CN" altLang="en-US" sz="2000" b="1" dirty="0">
                <a:solidFill>
                  <a:srgbClr val="FF0000"/>
                </a:solidFill>
                <a:latin typeface="微软雅黑" panose="020B0503020204020204" pitchFamily="34" charset="-122"/>
                <a:ea typeface="微软雅黑" panose="020B0503020204020204" pitchFamily="34" charset="-122"/>
              </a:rPr>
              <a:t>虚</a:t>
            </a:r>
            <a:r>
              <a:rPr lang="zh-CN" altLang="en-US" sz="2000" b="1" dirty="0">
                <a:solidFill>
                  <a:srgbClr val="FF0000"/>
                </a:solidFill>
                <a:latin typeface="微软雅黑" panose="020B0503020204020204" pitchFamily="34" charset="-122"/>
                <a:ea typeface="微软雅黑" panose="020B0503020204020204" pitchFamily="34" charset="-122"/>
              </a:rPr>
              <a:t>链路</a:t>
            </a:r>
            <a:r>
              <a:rPr lang="zh-CN" altLang="en-US" sz="2100" dirty="0"/>
              <a:t>解决上述问题</a:t>
            </a:r>
            <a:r>
              <a:rPr lang="zh-CN" altLang="en-US" sz="2100" dirty="0" smtClean="0"/>
              <a:t>。</a:t>
            </a:r>
            <a:endParaRPr lang="en-US" altLang="zh-CN" sz="2100" dirty="0" smtClean="0"/>
          </a:p>
          <a:p>
            <a:pPr marL="171450" lvl="1">
              <a:spcBef>
                <a:spcPts val="750"/>
              </a:spcBef>
            </a:pPr>
            <a:r>
              <a:rPr lang="zh-CN" altLang="en-US" sz="2100" dirty="0"/>
              <a:t>为了防止区域之间在相互通告路由时出现</a:t>
            </a:r>
            <a:r>
              <a:rPr lang="zh-CN" altLang="en-US" sz="2000" b="1" dirty="0">
                <a:solidFill>
                  <a:srgbClr val="FF0000"/>
                </a:solidFill>
                <a:latin typeface="微软雅黑" panose="020B0503020204020204" pitchFamily="34" charset="-122"/>
                <a:ea typeface="微软雅黑" panose="020B0503020204020204" pitchFamily="34" charset="-122"/>
              </a:rPr>
              <a:t>环路</a:t>
            </a:r>
            <a:r>
              <a:rPr lang="zh-CN" altLang="en-US" sz="2100" dirty="0"/>
              <a:t>，采用</a:t>
            </a:r>
            <a:r>
              <a:rPr lang="zh-CN" altLang="en-US" sz="2000" b="1" dirty="0">
                <a:solidFill>
                  <a:srgbClr val="FF0000"/>
                </a:solidFill>
                <a:latin typeface="微软雅黑" panose="020B0503020204020204" pitchFamily="34" charset="-122"/>
                <a:ea typeface="微软雅黑" panose="020B0503020204020204" pitchFamily="34" charset="-122"/>
              </a:rPr>
              <a:t>水平分割的思想</a:t>
            </a:r>
            <a:r>
              <a:rPr lang="zh-CN" altLang="en-US" sz="2100" dirty="0"/>
              <a:t>，即从骨干区域学习到的路由信息不能再次被通告到骨干区域中。</a:t>
            </a:r>
            <a:endParaRPr lang="en-US" altLang="zh-CN" sz="2100" dirty="0"/>
          </a:p>
          <a:p>
            <a:pPr marL="171450" lvl="1">
              <a:spcBef>
                <a:spcPts val="750"/>
              </a:spcBef>
            </a:pPr>
            <a:r>
              <a:rPr lang="zh-CN" altLang="en-US" sz="2000" b="1" dirty="0">
                <a:solidFill>
                  <a:srgbClr val="FF0000"/>
                </a:solidFill>
                <a:latin typeface="微软雅黑" panose="020B0503020204020204" pitchFamily="34" charset="-122"/>
                <a:ea typeface="微软雅黑" panose="020B0503020204020204" pitchFamily="34" charset="-122"/>
              </a:rPr>
              <a:t>虚</a:t>
            </a:r>
            <a:r>
              <a:rPr lang="zh-CN" altLang="en-US" sz="2000" b="1" dirty="0">
                <a:solidFill>
                  <a:srgbClr val="FF0000"/>
                </a:solidFill>
                <a:latin typeface="微软雅黑" panose="020B0503020204020204" pitchFamily="34" charset="-122"/>
                <a:ea typeface="微软雅黑" panose="020B0503020204020204" pitchFamily="34" charset="-122"/>
              </a:rPr>
              <a:t>链路</a:t>
            </a:r>
            <a:r>
              <a:rPr lang="zh-CN" altLang="en-US" sz="2100" dirty="0"/>
              <a:t>是一条穿越非骨干区域的</a:t>
            </a:r>
            <a:r>
              <a:rPr lang="zh-CN" altLang="en-US" sz="2000" b="1" dirty="0">
                <a:solidFill>
                  <a:srgbClr val="FF0000"/>
                </a:solidFill>
                <a:latin typeface="微软雅黑" panose="020B0503020204020204" pitchFamily="34" charset="-122"/>
                <a:ea typeface="微软雅黑" panose="020B0503020204020204" pitchFamily="34" charset="-122"/>
              </a:rPr>
              <a:t>逻辑通道</a:t>
            </a:r>
            <a:r>
              <a:rPr lang="zh-CN" altLang="en-US" sz="2100" dirty="0"/>
              <a:t>，它的作用是当</a:t>
            </a:r>
            <a:r>
              <a:rPr lang="en-US" altLang="zh-CN" sz="2100" dirty="0"/>
              <a:t>OSPF</a:t>
            </a:r>
            <a:r>
              <a:rPr lang="zh-CN" altLang="en-US" sz="2100" dirty="0"/>
              <a:t>区域设计不满足</a:t>
            </a:r>
            <a:r>
              <a:rPr lang="en-US" altLang="zh-CN" sz="2100" dirty="0"/>
              <a:t>OSPF</a:t>
            </a:r>
            <a:r>
              <a:rPr lang="zh-CN" altLang="en-US" sz="2100" dirty="0"/>
              <a:t>设计要求时，通过在</a:t>
            </a:r>
            <a:r>
              <a:rPr lang="en-US" altLang="zh-CN" sz="2000" b="1" dirty="0">
                <a:solidFill>
                  <a:srgbClr val="FF0000"/>
                </a:solidFill>
                <a:latin typeface="微软雅黑" panose="020B0503020204020204" pitchFamily="34" charset="-122"/>
                <a:ea typeface="微软雅黑" panose="020B0503020204020204" pitchFamily="34" charset="-122"/>
              </a:rPr>
              <a:t>ABR</a:t>
            </a:r>
            <a:r>
              <a:rPr lang="zh-CN" altLang="en-US" sz="2000" b="1" dirty="0">
                <a:solidFill>
                  <a:srgbClr val="FF0000"/>
                </a:solidFill>
                <a:latin typeface="微软雅黑" panose="020B0503020204020204" pitchFamily="34" charset="-122"/>
                <a:ea typeface="微软雅黑" panose="020B0503020204020204" pitchFamily="34" charset="-122"/>
              </a:rPr>
              <a:t>之间</a:t>
            </a:r>
            <a:r>
              <a:rPr lang="zh-CN" altLang="en-US" sz="2100" dirty="0"/>
              <a:t>建立逻辑连接让</a:t>
            </a:r>
            <a:r>
              <a:rPr lang="en-US" altLang="zh-CN" sz="2100" dirty="0"/>
              <a:t>OSPF</a:t>
            </a:r>
            <a:r>
              <a:rPr lang="zh-CN" altLang="en-US" sz="2100" dirty="0"/>
              <a:t>网络能够正常完成路由信息的交互</a:t>
            </a:r>
            <a:r>
              <a:rPr lang="zh-CN" altLang="en-US" sz="2100" dirty="0" smtClean="0"/>
              <a:t>。</a:t>
            </a:r>
            <a:endParaRPr lang="en-US" altLang="zh-CN" sz="2100" dirty="0" smtClean="0"/>
          </a:p>
          <a:p>
            <a:pPr marL="171450" lvl="1">
              <a:spcBef>
                <a:spcPts val="750"/>
              </a:spcBef>
            </a:pPr>
            <a:r>
              <a:rPr lang="zh-CN" altLang="en-US" sz="2100" dirty="0"/>
              <a:t>虚</a:t>
            </a:r>
            <a:r>
              <a:rPr lang="zh-CN" altLang="en-US" sz="2100" dirty="0" smtClean="0"/>
              <a:t>链路是网络的</a:t>
            </a:r>
            <a:r>
              <a:rPr lang="zh-CN" altLang="en-US" sz="2100" b="1" dirty="0" smtClean="0">
                <a:solidFill>
                  <a:srgbClr val="FF0000"/>
                </a:solidFill>
              </a:rPr>
              <a:t>补丁类技术</a:t>
            </a:r>
            <a:r>
              <a:rPr lang="zh-CN" altLang="en-US" sz="2100" dirty="0" smtClean="0"/>
              <a:t>，网络中采用了虚链路是这个网络存在故障或者设计缺陷的体现。该技术会增加网络管理流量和设备负担，提高排错难度。</a:t>
            </a:r>
            <a:endParaRPr lang="en-US" altLang="zh-CN" sz="2100" dirty="0" smtClean="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04749296-4403-4BB9-A3EC-BEC143EC3577}" type="slidenum">
              <a:rPr lang="en-US" altLang="zh-CN" smtClean="0">
                <a:latin typeface="华文行楷" panose="02010800040101010101" pitchFamily="2" charset="-122"/>
                <a:ea typeface="华文行楷" panose="02010800040101010101" pitchFamily="2" charset="-122"/>
              </a:rPr>
              <a:t>11</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502263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710" y="317568"/>
            <a:ext cx="7886700" cy="919343"/>
          </a:xfrm>
        </p:spPr>
        <p:txBody>
          <a:bodyPr/>
          <a:lstStyle/>
          <a:p>
            <a:r>
              <a:rPr lang="en-US" altLang="zh-CN" dirty="0" smtClean="0"/>
              <a:t>LSA</a:t>
            </a:r>
            <a:r>
              <a:rPr lang="zh-CN" altLang="en-US" dirty="0" smtClean="0"/>
              <a:t>的头部格式</a:t>
            </a:r>
            <a:endParaRPr lang="zh-CN" altLang="en-US" dirty="0"/>
          </a:p>
        </p:txBody>
      </p:sp>
      <p:sp>
        <p:nvSpPr>
          <p:cNvPr id="6" name="Rectangle 5"/>
          <p:cNvSpPr>
            <a:spLocks noChangeArrowheads="1"/>
          </p:cNvSpPr>
          <p:nvPr/>
        </p:nvSpPr>
        <p:spPr bwMode="auto">
          <a:xfrm>
            <a:off x="104048" y="3934591"/>
            <a:ext cx="86991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老化时间</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总长16位，表示LSA产生后所经过的时间，以秒为单位。</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可选项</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总长8位，此处N/P位的含义代表能处理Type-7 LSA；P（Propagate）通告位，代表该位置位的Type-7 LSA可以被7/5转换器翻译为Type-5 LSA。</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类型</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8位，代表不同LSA的类型。</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链路状态</a:t>
            </a:r>
            <a:r>
              <a:rPr kumimoji="0" lang="en-US" altLang="zh-CN" sz="20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ID</a:t>
            </a:r>
            <a:r>
              <a:rPr kumimoji="0" lang="zh-CN" altLang="zh-CN" sz="2000" b="1" i="0" u="none" strike="noStrike" cap="none" normalizeH="0" baseline="0" dirty="0" smtClean="0">
                <a:ln>
                  <a:noFill/>
                </a:ln>
                <a:solidFill>
                  <a:srgbClr val="FF0000"/>
                </a:solidFill>
                <a:effectLst/>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32位，与LSA中的LS Type和Advertising Router一起用来在OSPF中唯一标识一个LSA。</a:t>
            </a:r>
            <a:endParaRPr kumimoji="0" lang="zh-CN" altLang="zh-CN" sz="2000" b="0" i="0" u="none" strike="noStrike" cap="none" normalizeH="0" baseline="0" dirty="0" smtClean="0">
              <a:ln>
                <a:noFill/>
              </a:ln>
              <a:solidFill>
                <a:schemeClr val="tx1"/>
              </a:solidFill>
              <a:effectLst/>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25375" t="16307" r="35466" b="10901"/>
          <a:stretch/>
        </p:blipFill>
        <p:spPr>
          <a:xfrm rot="16200000">
            <a:off x="3124897" y="-1084799"/>
            <a:ext cx="2906561" cy="7203990"/>
          </a:xfrm>
          <a:prstGeom prst="rect">
            <a:avLst/>
          </a:prstGeom>
        </p:spPr>
      </p:pic>
      <p:sp>
        <p:nvSpPr>
          <p:cNvPr id="11" name="文本框 10"/>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C5DA21C8-26E7-4A8B-BD31-B26EC1FF5A02}" type="slidenum">
              <a:rPr lang="en-US" altLang="zh-CN" smtClean="0">
                <a:latin typeface="华文行楷" panose="02010800040101010101" pitchFamily="2" charset="-122"/>
                <a:ea typeface="华文行楷" panose="02010800040101010101" pitchFamily="2" charset="-122"/>
              </a:rPr>
              <a:t>12</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90874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710" y="317568"/>
            <a:ext cx="7886700" cy="919343"/>
          </a:xfrm>
        </p:spPr>
        <p:txBody>
          <a:bodyPr/>
          <a:lstStyle/>
          <a:p>
            <a:r>
              <a:rPr lang="en-US" altLang="zh-CN" dirty="0" smtClean="0"/>
              <a:t>LSA</a:t>
            </a:r>
            <a:r>
              <a:rPr lang="zh-CN" altLang="en-US" dirty="0" smtClean="0"/>
              <a:t>的头部格式</a:t>
            </a:r>
            <a:endParaRPr lang="zh-CN" altLang="en-US" dirty="0"/>
          </a:p>
        </p:txBody>
      </p:sp>
      <p:sp>
        <p:nvSpPr>
          <p:cNvPr id="6" name="Rectangle 5"/>
          <p:cNvSpPr>
            <a:spLocks noChangeArrowheads="1"/>
          </p:cNvSpPr>
          <p:nvPr/>
        </p:nvSpPr>
        <p:spPr bwMode="auto">
          <a:xfrm>
            <a:off x="104048" y="4249119"/>
            <a:ext cx="86991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通告路由器</a:t>
            </a:r>
            <a:r>
              <a:rPr lang="en-US" altLang="zh-CN" sz="2000" b="1" dirty="0">
                <a:solidFill>
                  <a:srgbClr val="FF0000"/>
                </a:solidFill>
                <a:latin typeface="微软雅黑" panose="020B0503020204020204" pitchFamily="34" charset="-122"/>
                <a:ea typeface="微软雅黑" panose="020B0503020204020204" pitchFamily="34" charset="-122"/>
              </a:rPr>
              <a:t>ID</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32位，记录产生此LSA的路由器的router ID。</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序列号</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32位LSA的序列号。序列号越大代表该LSA越新，其他路由器根据这个值可以判断哪个LSA是最新的。</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校验和</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16位，除了LS age外其他各域的校验和。可用于校验LSA的内容及用来确定该LSA是否最新。</a:t>
            </a:r>
            <a:endParaRPr kumimoji="0" lang="zh-CN" altLang="zh-CN"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b="1" dirty="0">
                <a:solidFill>
                  <a:srgbClr val="FF0000"/>
                </a:solidFill>
                <a:latin typeface="微软雅黑" panose="020B0503020204020204" pitchFamily="34" charset="-122"/>
                <a:ea typeface="微软雅黑" panose="020B0503020204020204" pitchFamily="34" charset="-122"/>
              </a:rPr>
              <a:t>长度</a:t>
            </a:r>
            <a:r>
              <a:rPr lang="zh-CN" altLang="zh-CN" sz="2000" b="1" dirty="0">
                <a:solidFill>
                  <a:srgbClr val="FF0000"/>
                </a:solidFill>
                <a:latin typeface="微软雅黑" panose="020B0503020204020204" pitchFamily="34" charset="-122"/>
                <a:ea typeface="微软雅黑" panose="020B0503020204020204" pitchFamily="34" charset="-122"/>
              </a:rPr>
              <a:t>：</a:t>
            </a:r>
            <a:r>
              <a:rPr kumimoji="0" lang="zh-CN" altLang="zh-CN" sz="2000" b="0" i="0" u="none" strike="noStrike" cap="none" normalizeH="0" baseline="0" dirty="0" smtClean="0">
                <a:ln>
                  <a:noFill/>
                </a:ln>
                <a:solidFill>
                  <a:srgbClr val="464646"/>
                </a:solidFill>
                <a:effectLst/>
                <a:latin typeface="微软雅黑" panose="020B0503020204020204" pitchFamily="34" charset="-122"/>
                <a:ea typeface="微软雅黑" panose="020B0503020204020204" pitchFamily="34" charset="-122"/>
              </a:rPr>
              <a:t>16位，LSA的总长度，包括LSA Header，以字节为单位。</a:t>
            </a:r>
            <a:endParaRPr kumimoji="0" lang="zh-CN" altLang="zh-CN" sz="2000" b="0" i="0" u="none" strike="noStrike" cap="none" normalizeH="0" baseline="0" dirty="0" smtClean="0">
              <a:ln>
                <a:noFill/>
              </a:ln>
              <a:solidFill>
                <a:schemeClr val="tx1"/>
              </a:solidFill>
              <a:effectLst/>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5375" t="16307" r="35466" b="10901"/>
          <a:stretch/>
        </p:blipFill>
        <p:spPr>
          <a:xfrm rot="16200000">
            <a:off x="2985577" y="-945478"/>
            <a:ext cx="3185202" cy="7203990"/>
          </a:xfrm>
          <a:prstGeom prst="rect">
            <a:avLst/>
          </a:prstGeom>
        </p:spPr>
      </p:pic>
      <p:sp>
        <p:nvSpPr>
          <p:cNvPr id="5" name="文本框 4"/>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A89017A0-1876-4239-B8E5-61036265CB7E}" type="slidenum">
              <a:rPr lang="en-US" altLang="zh-CN" smtClean="0">
                <a:latin typeface="华文行楷" panose="02010800040101010101" pitchFamily="2" charset="-122"/>
                <a:ea typeface="华文行楷" panose="02010800040101010101" pitchFamily="2" charset="-122"/>
              </a:rPr>
              <a:t>13</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873781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2775" y="-78352"/>
            <a:ext cx="7886700" cy="1325562"/>
          </a:xfrm>
        </p:spPr>
        <p:txBody>
          <a:bodyPr/>
          <a:lstStyle/>
          <a:p>
            <a:r>
              <a:rPr lang="zh-CN" altLang="en-US" dirty="0"/>
              <a:t>常见的</a:t>
            </a:r>
            <a:r>
              <a:rPr lang="en-US" altLang="zh-CN" dirty="0" smtClean="0"/>
              <a:t>LSA</a:t>
            </a:r>
            <a:r>
              <a:rPr lang="zh-CN" altLang="en-US" dirty="0" smtClean="0"/>
              <a:t>六种类型</a:t>
            </a:r>
            <a:endParaRPr lang="zh-CN" altLang="en-US" dirty="0"/>
          </a:p>
        </p:txBody>
      </p:sp>
      <p:sp>
        <p:nvSpPr>
          <p:cNvPr id="3" name="内容占位符 2"/>
          <p:cNvSpPr>
            <a:spLocks noGrp="1"/>
          </p:cNvSpPr>
          <p:nvPr>
            <p:ph idx="1"/>
          </p:nvPr>
        </p:nvSpPr>
        <p:spPr>
          <a:xfrm>
            <a:off x="460375" y="3495745"/>
            <a:ext cx="8298592" cy="2793844"/>
          </a:xfrm>
        </p:spPr>
        <p:txBody>
          <a:bodyPr/>
          <a:lstStyle/>
          <a:p>
            <a:pPr>
              <a:buFont typeface="Wingdings" panose="05000000000000000000" pitchFamily="2" charset="2"/>
              <a:buChar char="u"/>
            </a:pPr>
            <a:r>
              <a:rPr lang="zh-CN" altLang="en-US" dirty="0" smtClean="0"/>
              <a:t>类型字段一共</a:t>
            </a:r>
            <a:r>
              <a:rPr lang="en-US" altLang="zh-CN" dirty="0" smtClean="0"/>
              <a:t>8</a:t>
            </a:r>
            <a:r>
              <a:rPr lang="zh-CN" altLang="en-US" dirty="0" smtClean="0"/>
              <a:t>位，取值范围是</a:t>
            </a:r>
            <a:r>
              <a:rPr lang="en-US" altLang="zh-CN" dirty="0" smtClean="0"/>
              <a:t>0---255</a:t>
            </a:r>
            <a:r>
              <a:rPr lang="zh-CN" altLang="en-US" dirty="0" smtClean="0"/>
              <a:t>，常用的是六种：</a:t>
            </a:r>
            <a:endParaRPr lang="en-US" altLang="zh-CN" dirty="0" smtClean="0"/>
          </a:p>
          <a:p>
            <a:pPr marL="0" indent="0">
              <a:buNone/>
            </a:pPr>
            <a:r>
              <a:rPr lang="en-US" altLang="zh-CN" dirty="0"/>
              <a:t>	</a:t>
            </a:r>
            <a:r>
              <a:rPr lang="en-US" altLang="zh-CN" dirty="0" smtClean="0"/>
              <a:t>LSA1</a:t>
            </a:r>
            <a:r>
              <a:rPr lang="zh-CN" altLang="en-US" dirty="0"/>
              <a:t>，</a:t>
            </a:r>
            <a:r>
              <a:rPr lang="en-US" altLang="zh-CN" dirty="0" smtClean="0"/>
              <a:t>LSA2</a:t>
            </a:r>
            <a:r>
              <a:rPr lang="zh-CN" altLang="en-US" dirty="0" smtClean="0"/>
              <a:t>，</a:t>
            </a:r>
            <a:r>
              <a:rPr lang="en-US" altLang="zh-CN" dirty="0" smtClean="0"/>
              <a:t>LSA3</a:t>
            </a:r>
            <a:r>
              <a:rPr lang="zh-CN" altLang="en-US" dirty="0" smtClean="0"/>
              <a:t>，</a:t>
            </a:r>
            <a:r>
              <a:rPr lang="en-US" altLang="zh-CN" dirty="0" smtClean="0"/>
              <a:t>LSA4</a:t>
            </a:r>
            <a:r>
              <a:rPr lang="zh-CN" altLang="en-US" dirty="0" smtClean="0"/>
              <a:t>，</a:t>
            </a:r>
            <a:r>
              <a:rPr lang="en-US" altLang="zh-CN" dirty="0" smtClean="0"/>
              <a:t>LSA5</a:t>
            </a:r>
            <a:r>
              <a:rPr lang="zh-CN" altLang="en-US" dirty="0" smtClean="0"/>
              <a:t>，</a:t>
            </a:r>
            <a:r>
              <a:rPr lang="en-US" altLang="zh-CN" dirty="0" smtClean="0"/>
              <a:t>LSA7</a:t>
            </a:r>
          </a:p>
          <a:p>
            <a:pPr>
              <a:buFont typeface="Wingdings" panose="05000000000000000000" pitchFamily="2" charset="2"/>
              <a:buChar char="u"/>
            </a:pPr>
            <a:r>
              <a:rPr lang="en-US" altLang="zh-CN" dirty="0" smtClean="0"/>
              <a:t>LSA 1</a:t>
            </a:r>
            <a:r>
              <a:rPr lang="zh-CN" altLang="en-US" dirty="0"/>
              <a:t>：路由器</a:t>
            </a:r>
            <a:r>
              <a:rPr lang="en-US" altLang="zh-CN" dirty="0"/>
              <a:t>LSA</a:t>
            </a:r>
            <a:r>
              <a:rPr lang="zh-CN" altLang="en-US" dirty="0"/>
              <a:t>，</a:t>
            </a:r>
            <a:r>
              <a:rPr lang="zh-CN" altLang="en-US" dirty="0">
                <a:solidFill>
                  <a:srgbClr val="FF0000"/>
                </a:solidFill>
              </a:rPr>
              <a:t>每一台运行</a:t>
            </a:r>
            <a:r>
              <a:rPr lang="en-US" altLang="zh-CN" dirty="0">
                <a:solidFill>
                  <a:srgbClr val="FF0000"/>
                </a:solidFill>
              </a:rPr>
              <a:t>OSPF</a:t>
            </a:r>
            <a:r>
              <a:rPr lang="zh-CN" altLang="en-US" dirty="0">
                <a:solidFill>
                  <a:srgbClr val="FF0000"/>
                </a:solidFill>
              </a:rPr>
              <a:t>路由协议的路由器都会产生路由器</a:t>
            </a:r>
            <a:r>
              <a:rPr lang="en-US" altLang="zh-CN" dirty="0">
                <a:solidFill>
                  <a:srgbClr val="FF0000"/>
                </a:solidFill>
              </a:rPr>
              <a:t>LSA</a:t>
            </a:r>
            <a:r>
              <a:rPr lang="zh-CN" altLang="en-US" dirty="0">
                <a:solidFill>
                  <a:srgbClr val="FF0000"/>
                </a:solidFill>
              </a:rPr>
              <a:t>通告</a:t>
            </a:r>
            <a:r>
              <a:rPr lang="zh-CN" altLang="en-US" dirty="0"/>
              <a:t>，这个最基本的</a:t>
            </a:r>
            <a:r>
              <a:rPr lang="en-US" altLang="zh-CN" dirty="0" smtClean="0"/>
              <a:t>LSA</a:t>
            </a:r>
            <a:r>
              <a:rPr lang="zh-CN" altLang="en-US" dirty="0" smtClean="0">
                <a:solidFill>
                  <a:srgbClr val="FF0000"/>
                </a:solidFill>
              </a:rPr>
              <a:t>描述了</a:t>
            </a:r>
            <a:r>
              <a:rPr lang="zh-CN" altLang="en-US" dirty="0">
                <a:solidFill>
                  <a:srgbClr val="FF0000"/>
                </a:solidFill>
              </a:rPr>
              <a:t>路由器所有的链路或</a:t>
            </a:r>
            <a:r>
              <a:rPr lang="zh-CN" altLang="en-US" dirty="0" smtClean="0">
                <a:solidFill>
                  <a:srgbClr val="FF0000"/>
                </a:solidFill>
              </a:rPr>
              <a:t>接口状态</a:t>
            </a:r>
            <a:r>
              <a:rPr lang="zh-CN" altLang="en-US" dirty="0" smtClean="0"/>
              <a:t>，</a:t>
            </a:r>
            <a:r>
              <a:rPr lang="zh-CN" altLang="en-US" dirty="0"/>
              <a:t>并指明了他们的状态和沿每条链路方向</a:t>
            </a:r>
            <a:r>
              <a:rPr lang="zh-CN" altLang="en-US" dirty="0" smtClean="0"/>
              <a:t>出站的</a:t>
            </a:r>
            <a:r>
              <a:rPr lang="zh-CN" altLang="en-US" dirty="0"/>
              <a:t>开销。这些</a:t>
            </a:r>
            <a:r>
              <a:rPr lang="en-US" altLang="zh-CN" dirty="0"/>
              <a:t>LSA</a:t>
            </a:r>
            <a:r>
              <a:rPr lang="zh-CN" altLang="en-US" dirty="0"/>
              <a:t>通告只会</a:t>
            </a:r>
            <a:r>
              <a:rPr lang="zh-CN" altLang="en-US" dirty="0" smtClean="0"/>
              <a:t>在</a:t>
            </a:r>
            <a:r>
              <a:rPr lang="zh-CN" altLang="en-US" dirty="0" smtClean="0">
                <a:solidFill>
                  <a:srgbClr val="FF0000"/>
                </a:solidFill>
              </a:rPr>
              <a:t>创建他们</a:t>
            </a:r>
            <a:r>
              <a:rPr lang="zh-CN" altLang="en-US" dirty="0">
                <a:solidFill>
                  <a:srgbClr val="FF0000"/>
                </a:solidFill>
              </a:rPr>
              <a:t>的区域内部进行泛洪</a:t>
            </a:r>
            <a:r>
              <a:rPr lang="zh-CN" altLang="en-US" dirty="0" smtClean="0">
                <a:solidFill>
                  <a:srgbClr val="FF0000"/>
                </a:solidFill>
              </a:rPr>
              <a:t>。</a:t>
            </a:r>
          </a:p>
          <a:p>
            <a:pPr>
              <a:buFont typeface="Wingdings" panose="05000000000000000000" pitchFamily="2" charset="2"/>
              <a:buChar char="u"/>
            </a:pPr>
            <a:r>
              <a:rPr lang="zh-CN" altLang="en-US" dirty="0" smtClean="0"/>
              <a:t>通过</a:t>
            </a:r>
            <a:r>
              <a:rPr lang="en-US" altLang="zh-CN" dirty="0" smtClean="0"/>
              <a:t>show </a:t>
            </a:r>
            <a:r>
              <a:rPr lang="en-US" altLang="zh-CN" dirty="0" err="1" smtClean="0"/>
              <a:t>ip</a:t>
            </a:r>
            <a:r>
              <a:rPr lang="en-US" altLang="zh-CN" dirty="0" smtClean="0"/>
              <a:t> </a:t>
            </a:r>
            <a:r>
              <a:rPr lang="en-US" altLang="zh-CN" dirty="0" err="1" smtClean="0"/>
              <a:t>ospf</a:t>
            </a:r>
            <a:r>
              <a:rPr lang="en-US" altLang="zh-CN" dirty="0" smtClean="0"/>
              <a:t> database router</a:t>
            </a:r>
            <a:r>
              <a:rPr lang="zh-CN" altLang="en-US" dirty="0" smtClean="0"/>
              <a:t>命令可以查看数据库中列出的所有路由器</a:t>
            </a:r>
            <a:r>
              <a:rPr lang="en-US" altLang="zh-CN" dirty="0" smtClean="0"/>
              <a:t>LSA</a:t>
            </a:r>
            <a:r>
              <a:rPr lang="zh-CN" altLang="en-US" dirty="0" smtClean="0"/>
              <a:t>通告的详细信息。</a:t>
            </a:r>
            <a:endParaRPr lang="en-US" altLang="zh-CN" dirty="0" smtClean="0"/>
          </a:p>
        </p:txBody>
      </p:sp>
      <p:sp>
        <p:nvSpPr>
          <p:cNvPr id="4" name="AutoShape 2" descr="OSPF多区域原理"/>
          <p:cNvSpPr>
            <a:spLocks noChangeAspect="1" noChangeArrowheads="1"/>
          </p:cNvSpPr>
          <p:nvPr/>
        </p:nvSpPr>
        <p:spPr bwMode="auto">
          <a:xfrm>
            <a:off x="-152400" y="23598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OSPF多区域原理"/>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8" descr="https://s1.51cto.com/images/blog/201904/24/d75745792a54700b25a87a507e273f1e.png?x-oss-process=image/watermark,size_16,text_QDUxQ1RP5Y2a5a6i,color_FFFFFF,t_100,g_se,x_10,y_10,shadow_90,type_ZmFuZ3poZW5naGVpdG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rotWithShape="1">
          <a:blip r:embed="rId2"/>
          <a:srcRect l="10001" t="2059" r="12522" b="512"/>
          <a:stretch/>
        </p:blipFill>
        <p:spPr>
          <a:xfrm>
            <a:off x="1544596" y="889685"/>
            <a:ext cx="6054810" cy="2614297"/>
          </a:xfrm>
          <a:prstGeom prst="rect">
            <a:avLst/>
          </a:prstGeom>
        </p:spPr>
      </p:pic>
      <p:sp>
        <p:nvSpPr>
          <p:cNvPr id="9" name="文本框 8"/>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C43DB90F-9E0F-4F69-8EAA-97181D7102D7}" type="slidenum">
              <a:rPr lang="en-US" altLang="zh-CN" smtClean="0">
                <a:latin typeface="华文行楷" panose="02010800040101010101" pitchFamily="2" charset="-122"/>
                <a:ea typeface="华文行楷" panose="02010800040101010101" pitchFamily="2" charset="-122"/>
              </a:rPr>
              <a:t>14</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626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365760"/>
            <a:ext cx="7886700" cy="804013"/>
          </a:xfrm>
        </p:spPr>
        <p:txBody>
          <a:bodyPr/>
          <a:lstStyle/>
          <a:p>
            <a:r>
              <a:rPr lang="en-US" altLang="zh-CN" dirty="0" smtClean="0"/>
              <a:t>LSA 2</a:t>
            </a:r>
            <a:endParaRPr lang="zh-CN" altLang="en-US" dirty="0"/>
          </a:p>
        </p:txBody>
      </p:sp>
      <p:sp>
        <p:nvSpPr>
          <p:cNvPr id="3" name="内容占位符 2"/>
          <p:cNvSpPr>
            <a:spLocks noGrp="1"/>
          </p:cNvSpPr>
          <p:nvPr>
            <p:ph idx="1"/>
          </p:nvPr>
        </p:nvSpPr>
        <p:spPr>
          <a:xfrm>
            <a:off x="485564" y="1169773"/>
            <a:ext cx="7886700" cy="4351337"/>
          </a:xfrm>
        </p:spPr>
        <p:txBody>
          <a:bodyPr/>
          <a:lstStyle/>
          <a:p>
            <a:r>
              <a:rPr lang="en-US" altLang="zh-CN" dirty="0"/>
              <a:t>LSA2</a:t>
            </a:r>
            <a:r>
              <a:rPr lang="zh-CN" altLang="en-US" dirty="0"/>
              <a:t>：网络</a:t>
            </a:r>
            <a:r>
              <a:rPr lang="en-US" altLang="zh-CN" dirty="0"/>
              <a:t>LSA</a:t>
            </a:r>
            <a:r>
              <a:rPr lang="zh-CN" altLang="en-US" dirty="0"/>
              <a:t>，</a:t>
            </a:r>
            <a:r>
              <a:rPr lang="zh-CN" altLang="en-US" b="1" dirty="0">
                <a:solidFill>
                  <a:srgbClr val="FF0000"/>
                </a:solidFill>
              </a:rPr>
              <a:t>每一个多址网络（广播型和非广播型）中的</a:t>
            </a:r>
            <a:r>
              <a:rPr lang="en-US" altLang="zh-CN" b="1" dirty="0">
                <a:solidFill>
                  <a:srgbClr val="FF0000"/>
                </a:solidFill>
              </a:rPr>
              <a:t>DR</a:t>
            </a:r>
            <a:r>
              <a:rPr lang="zh-CN" altLang="en-US" b="1" dirty="0">
                <a:solidFill>
                  <a:srgbClr val="FF0000"/>
                </a:solidFill>
              </a:rPr>
              <a:t>都会产生网络</a:t>
            </a:r>
            <a:r>
              <a:rPr lang="en-US" altLang="zh-CN" b="1" dirty="0">
                <a:solidFill>
                  <a:srgbClr val="FF0000"/>
                </a:solidFill>
              </a:rPr>
              <a:t>LSA</a:t>
            </a:r>
            <a:r>
              <a:rPr lang="zh-CN" altLang="en-US" b="1" dirty="0">
                <a:solidFill>
                  <a:srgbClr val="FF0000"/>
                </a:solidFill>
              </a:rPr>
              <a:t>通告，</a:t>
            </a:r>
            <a:r>
              <a:rPr lang="zh-CN" altLang="en-US" dirty="0"/>
              <a:t>可将</a:t>
            </a:r>
            <a:r>
              <a:rPr lang="en-US" altLang="zh-CN" dirty="0"/>
              <a:t>DR</a:t>
            </a:r>
            <a:r>
              <a:rPr lang="zh-CN" altLang="en-US" dirty="0"/>
              <a:t>路由器看作一个“伪”节点或一个虚拟路由器，用来描绘一个多址访问网络和与之相连的所有路由器，网络</a:t>
            </a:r>
            <a:r>
              <a:rPr lang="en-US" altLang="zh-CN" dirty="0"/>
              <a:t>LSA</a:t>
            </a:r>
            <a:r>
              <a:rPr lang="zh-CN" altLang="en-US" dirty="0" smtClean="0"/>
              <a:t>通告</a:t>
            </a:r>
            <a:r>
              <a:rPr lang="zh-CN" altLang="en-US" b="1" dirty="0" smtClean="0">
                <a:solidFill>
                  <a:srgbClr val="FF0000"/>
                </a:solidFill>
              </a:rPr>
              <a:t>描述了</a:t>
            </a:r>
            <a:r>
              <a:rPr lang="zh-CN" altLang="en-US" b="1" dirty="0">
                <a:solidFill>
                  <a:srgbClr val="FF0000"/>
                </a:solidFill>
              </a:rPr>
              <a:t>所有与之相连的路由器</a:t>
            </a:r>
            <a:r>
              <a:rPr lang="zh-CN" altLang="en-US" dirty="0"/>
              <a:t>，也包括</a:t>
            </a:r>
            <a:r>
              <a:rPr lang="en-US" altLang="zh-CN" dirty="0"/>
              <a:t>DR</a:t>
            </a:r>
            <a:r>
              <a:rPr lang="zh-CN" altLang="en-US" dirty="0"/>
              <a:t>路由器本身，像路由器</a:t>
            </a:r>
            <a:r>
              <a:rPr lang="en-US" altLang="zh-CN" dirty="0"/>
              <a:t>LSA</a:t>
            </a:r>
            <a:r>
              <a:rPr lang="zh-CN" altLang="en-US" dirty="0"/>
              <a:t>一样，</a:t>
            </a:r>
            <a:r>
              <a:rPr lang="zh-CN" altLang="en-US" b="1" dirty="0">
                <a:solidFill>
                  <a:srgbClr val="FF0000"/>
                </a:solidFill>
              </a:rPr>
              <a:t>网络</a:t>
            </a:r>
            <a:r>
              <a:rPr lang="en-US" altLang="zh-CN" b="1" dirty="0">
                <a:solidFill>
                  <a:srgbClr val="FF0000"/>
                </a:solidFill>
              </a:rPr>
              <a:t>LSA</a:t>
            </a:r>
            <a:r>
              <a:rPr lang="zh-CN" altLang="en-US" b="1" dirty="0">
                <a:solidFill>
                  <a:srgbClr val="FF0000"/>
                </a:solidFill>
              </a:rPr>
              <a:t>也仅仅在产生这条网络</a:t>
            </a:r>
            <a:r>
              <a:rPr lang="en-US" altLang="zh-CN" b="1" dirty="0">
                <a:solidFill>
                  <a:srgbClr val="FF0000"/>
                </a:solidFill>
              </a:rPr>
              <a:t>LSA</a:t>
            </a:r>
            <a:r>
              <a:rPr lang="zh-CN" altLang="en-US" b="1" dirty="0">
                <a:solidFill>
                  <a:srgbClr val="FF0000"/>
                </a:solidFill>
              </a:rPr>
              <a:t>的区域内部进行泛洪</a:t>
            </a:r>
            <a:r>
              <a:rPr lang="zh-CN" altLang="en-US" dirty="0" smtClean="0"/>
              <a:t>。</a:t>
            </a:r>
            <a:endParaRPr lang="en-US" altLang="zh-CN" dirty="0" smtClean="0"/>
          </a:p>
          <a:p>
            <a:r>
              <a:rPr lang="zh-CN" altLang="en-US" dirty="0" smtClean="0"/>
              <a:t>使用</a:t>
            </a:r>
            <a:r>
              <a:rPr lang="en-US" altLang="zh-CN" dirty="0"/>
              <a:t>show </a:t>
            </a:r>
            <a:r>
              <a:rPr lang="en-US" altLang="zh-CN" dirty="0" err="1"/>
              <a:t>ip</a:t>
            </a:r>
            <a:r>
              <a:rPr lang="en-US" altLang="zh-CN" dirty="0"/>
              <a:t> </a:t>
            </a:r>
            <a:r>
              <a:rPr lang="en-US" altLang="zh-CN" dirty="0" err="1"/>
              <a:t>ospf</a:t>
            </a:r>
            <a:r>
              <a:rPr lang="en-US" altLang="zh-CN" dirty="0"/>
              <a:t> database network</a:t>
            </a:r>
            <a:r>
              <a:rPr lang="zh-CN" altLang="en-US" dirty="0"/>
              <a:t>命令可以查看一条网络</a:t>
            </a:r>
            <a:r>
              <a:rPr lang="en-US" altLang="zh-CN" dirty="0"/>
              <a:t>LSA</a:t>
            </a:r>
            <a:r>
              <a:rPr lang="zh-CN" altLang="en-US" dirty="0"/>
              <a:t>通告信息。</a:t>
            </a:r>
            <a:endParaRPr lang="zh-CN" altLang="en-US" dirty="0"/>
          </a:p>
        </p:txBody>
      </p:sp>
      <p:sp>
        <p:nvSpPr>
          <p:cNvPr id="4" name="AutoShape 2" descr="https://s1.51cto.com/images/blog/201904/24/b511250b09becce7ea5b2a16f75cc36a.png?x-oss-process=image/watermark,size_16,text_QDUxQ1RP5Y2a5a6i,color_FFFFFF,t_100,g_se,x_10,y_10,shadow_90,type_ZmFuZ3poZW5naGVpdG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s1.51cto.com/images/blog/201904/24/b511250b09becce7ea5b2a16f75cc36a.png?x-oss-process=image/watermark,size_16,text_QDUxQ1RP5Y2a5a6i,color_FFFFFF,t_100,g_se,x_10,y_10,shadow_90,type_ZmFuZ3poZW5naGVpdG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stretch>
            <a:fillRect/>
          </a:stretch>
        </p:blipFill>
        <p:spPr>
          <a:xfrm>
            <a:off x="1452481" y="3345441"/>
            <a:ext cx="6590270" cy="3117274"/>
          </a:xfrm>
          <a:prstGeom prst="rect">
            <a:avLst/>
          </a:prstGeom>
        </p:spPr>
      </p:pic>
      <p:sp>
        <p:nvSpPr>
          <p:cNvPr id="8" name="文本框 7"/>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A0FBBBB8-7D97-4621-9825-A80CE06F0EB6}" type="slidenum">
              <a:rPr lang="en-US" altLang="zh-CN" smtClean="0">
                <a:latin typeface="华文行楷" panose="02010800040101010101" pitchFamily="2" charset="-122"/>
                <a:ea typeface="华文行楷" panose="02010800040101010101" pitchFamily="2" charset="-122"/>
              </a:rPr>
              <a:t>15</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05752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365760"/>
            <a:ext cx="7886700" cy="972889"/>
          </a:xfrm>
        </p:spPr>
        <p:txBody>
          <a:bodyPr/>
          <a:lstStyle/>
          <a:p>
            <a:r>
              <a:rPr lang="en-US" altLang="zh-CN" dirty="0" smtClean="0"/>
              <a:t>LSA 3</a:t>
            </a:r>
            <a:endParaRPr lang="zh-CN" altLang="en-US" dirty="0"/>
          </a:p>
        </p:txBody>
      </p:sp>
      <p:sp>
        <p:nvSpPr>
          <p:cNvPr id="3" name="内容占位符 2"/>
          <p:cNvSpPr>
            <a:spLocks noGrp="1"/>
          </p:cNvSpPr>
          <p:nvPr>
            <p:ph idx="1"/>
          </p:nvPr>
        </p:nvSpPr>
        <p:spPr>
          <a:xfrm>
            <a:off x="633845" y="1338649"/>
            <a:ext cx="7886700" cy="4351337"/>
          </a:xfrm>
        </p:spPr>
        <p:txBody>
          <a:bodyPr/>
          <a:lstStyle/>
          <a:p>
            <a:r>
              <a:rPr lang="zh-CN" altLang="en-US" dirty="0"/>
              <a:t>网络汇总</a:t>
            </a:r>
            <a:r>
              <a:rPr lang="en-US" altLang="zh-CN" dirty="0"/>
              <a:t>LSA</a:t>
            </a:r>
            <a:r>
              <a:rPr lang="zh-CN" altLang="en-US" dirty="0" smtClean="0"/>
              <a:t>，只由</a:t>
            </a:r>
            <a:r>
              <a:rPr lang="en-US" altLang="zh-CN" dirty="0"/>
              <a:t>ABR</a:t>
            </a:r>
            <a:r>
              <a:rPr lang="zh-CN" altLang="en-US" dirty="0" smtClean="0"/>
              <a:t>路由器创建的</a:t>
            </a:r>
            <a:r>
              <a:rPr lang="zh-CN" altLang="en-US" dirty="0"/>
              <a:t>。</a:t>
            </a:r>
            <a:r>
              <a:rPr lang="en-US" altLang="zh-CN" dirty="0"/>
              <a:t>ABR</a:t>
            </a:r>
            <a:r>
              <a:rPr lang="zh-CN" altLang="en-US" dirty="0"/>
              <a:t>路由器将发送网络汇总</a:t>
            </a:r>
            <a:r>
              <a:rPr lang="en-US" altLang="zh-CN" dirty="0"/>
              <a:t>LSA</a:t>
            </a:r>
            <a:r>
              <a:rPr lang="zh-CN" altLang="en-US" dirty="0"/>
              <a:t>到一个区域，用来通告该区域外部的目的地址，实际上，这些网络汇总</a:t>
            </a:r>
            <a:r>
              <a:rPr lang="en-US" altLang="zh-CN" dirty="0"/>
              <a:t>LSA</a:t>
            </a:r>
            <a:r>
              <a:rPr lang="zh-CN" altLang="en-US" dirty="0"/>
              <a:t>就是</a:t>
            </a:r>
            <a:r>
              <a:rPr lang="en-US" altLang="zh-CN" dirty="0"/>
              <a:t>ABR</a:t>
            </a:r>
            <a:r>
              <a:rPr lang="zh-CN" altLang="en-US" dirty="0"/>
              <a:t>路由器告诉在自己所属区域内的内部路由器它所能到达的目的地址的一种方法。一台</a:t>
            </a:r>
            <a:r>
              <a:rPr lang="en-US" altLang="zh-CN" dirty="0"/>
              <a:t>ABR</a:t>
            </a:r>
            <a:r>
              <a:rPr lang="zh-CN" altLang="en-US" dirty="0"/>
              <a:t>路由器也可以通过网络汇总</a:t>
            </a:r>
            <a:r>
              <a:rPr lang="en-US" altLang="zh-CN" dirty="0"/>
              <a:t>LSA</a:t>
            </a:r>
            <a:r>
              <a:rPr lang="zh-CN" altLang="en-US" dirty="0"/>
              <a:t>向骨干区域通告与他相连的区域内部的</a:t>
            </a:r>
            <a:r>
              <a:rPr lang="zh-CN" altLang="en-US" dirty="0" smtClean="0"/>
              <a:t>目的地址。在</a:t>
            </a:r>
            <a:r>
              <a:rPr lang="zh-CN" altLang="en-US" dirty="0"/>
              <a:t>一个区域外部，且仍然在一个</a:t>
            </a:r>
            <a:r>
              <a:rPr lang="en-US" altLang="zh-CN" dirty="0"/>
              <a:t>OSPF AS</a:t>
            </a:r>
            <a:r>
              <a:rPr lang="zh-CN" altLang="en-US" dirty="0"/>
              <a:t>内部的默认路由，也可以通过这种</a:t>
            </a:r>
            <a:r>
              <a:rPr lang="en-US" altLang="zh-CN" dirty="0"/>
              <a:t>LSA</a:t>
            </a:r>
            <a:r>
              <a:rPr lang="zh-CN" altLang="en-US" dirty="0"/>
              <a:t>来通告</a:t>
            </a:r>
            <a:r>
              <a:rPr lang="zh-CN" altLang="en-US" dirty="0" smtClean="0"/>
              <a:t>。</a:t>
            </a:r>
            <a:endParaRPr lang="en-US" altLang="zh-CN" dirty="0" smtClean="0"/>
          </a:p>
          <a:p>
            <a:r>
              <a:rPr lang="zh-CN" altLang="en-US" dirty="0" smtClean="0"/>
              <a:t>使用</a:t>
            </a:r>
            <a:r>
              <a:rPr lang="en-US" altLang="zh-CN" dirty="0"/>
              <a:t>show </a:t>
            </a:r>
            <a:r>
              <a:rPr lang="en-US" altLang="zh-CN" dirty="0" err="1"/>
              <a:t>ip</a:t>
            </a:r>
            <a:r>
              <a:rPr lang="en-US" altLang="zh-CN" dirty="0"/>
              <a:t> </a:t>
            </a:r>
            <a:r>
              <a:rPr lang="en-US" altLang="zh-CN" dirty="0" err="1"/>
              <a:t>ospf</a:t>
            </a:r>
            <a:r>
              <a:rPr lang="en-US" altLang="zh-CN" dirty="0"/>
              <a:t> database summary</a:t>
            </a:r>
            <a:r>
              <a:rPr lang="zh-CN" altLang="en-US" dirty="0"/>
              <a:t>命令可以显示链路状态数据库中的网络汇总</a:t>
            </a:r>
            <a:r>
              <a:rPr lang="en-US" altLang="zh-CN" dirty="0"/>
              <a:t>LSA</a:t>
            </a:r>
            <a:r>
              <a:rPr lang="zh-CN" altLang="en-US" dirty="0"/>
              <a:t>信息。</a:t>
            </a:r>
            <a:endParaRPr lang="zh-CN" altLang="en-US" dirty="0"/>
          </a:p>
        </p:txBody>
      </p:sp>
      <p:pic>
        <p:nvPicPr>
          <p:cNvPr id="4" name="图片 3"/>
          <p:cNvPicPr>
            <a:picLocks noChangeAspect="1"/>
          </p:cNvPicPr>
          <p:nvPr/>
        </p:nvPicPr>
        <p:blipFill rotWithShape="1">
          <a:blip r:embed="rId2"/>
          <a:srcRect l="11081" t="10412" r="9460" b="9916"/>
          <a:stretch/>
        </p:blipFill>
        <p:spPr>
          <a:xfrm>
            <a:off x="1944130" y="4123038"/>
            <a:ext cx="5958577" cy="2218544"/>
          </a:xfrm>
          <a:prstGeom prst="rect">
            <a:avLst/>
          </a:prstGeom>
        </p:spPr>
      </p:pic>
      <p:sp>
        <p:nvSpPr>
          <p:cNvPr id="5" name="文本框 4"/>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63ACF4FF-9A61-47FB-B477-6DE825ED2726}" type="slidenum">
              <a:rPr lang="en-US" altLang="zh-CN" smtClean="0">
                <a:latin typeface="华文行楷" panose="02010800040101010101" pitchFamily="2" charset="-122"/>
                <a:ea typeface="华文行楷" panose="02010800040101010101" pitchFamily="2" charset="-122"/>
              </a:rPr>
              <a:t>16</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9186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LSA 4</a:t>
            </a:r>
            <a:endParaRPr lang="zh-CN" altLang="en-US" dirty="0"/>
          </a:p>
        </p:txBody>
      </p:sp>
      <p:sp>
        <p:nvSpPr>
          <p:cNvPr id="3" name="内容占位符 2"/>
          <p:cNvSpPr>
            <a:spLocks noGrp="1"/>
          </p:cNvSpPr>
          <p:nvPr>
            <p:ph idx="1"/>
          </p:nvPr>
        </p:nvSpPr>
        <p:spPr/>
        <p:txBody>
          <a:bodyPr vert="horz" lIns="91440" tIns="45720" rIns="91440" bIns="45720" rtlCol="0">
            <a:normAutofit/>
          </a:bodyPr>
          <a:lstStyle/>
          <a:p>
            <a:r>
              <a:rPr lang="en-US" altLang="zh-CN" sz="2800" dirty="0"/>
              <a:t>ASBR</a:t>
            </a:r>
            <a:r>
              <a:rPr lang="zh-CN" altLang="en-US" sz="2800" dirty="0"/>
              <a:t>汇总</a:t>
            </a:r>
            <a:r>
              <a:rPr lang="en-US" altLang="zh-CN" sz="2800" dirty="0"/>
              <a:t>LSA</a:t>
            </a:r>
            <a:r>
              <a:rPr lang="zh-CN" altLang="en-US" sz="2800" dirty="0"/>
              <a:t>，这种</a:t>
            </a:r>
            <a:r>
              <a:rPr lang="en-US" altLang="zh-CN" sz="2800" dirty="0"/>
              <a:t>LSA</a:t>
            </a:r>
            <a:r>
              <a:rPr lang="zh-CN" altLang="en-US" sz="2800" dirty="0"/>
              <a:t>和类型</a:t>
            </a:r>
            <a:r>
              <a:rPr lang="en-US" altLang="zh-CN" sz="2800" dirty="0"/>
              <a:t>3LSA</a:t>
            </a:r>
            <a:r>
              <a:rPr lang="zh-CN" altLang="en-US" sz="2800" dirty="0"/>
              <a:t>一样都是由</a:t>
            </a:r>
            <a:r>
              <a:rPr lang="en-US" altLang="zh-CN" sz="2800" dirty="0"/>
              <a:t>ABR</a:t>
            </a:r>
            <a:r>
              <a:rPr lang="zh-CN" altLang="en-US" sz="2800" dirty="0"/>
              <a:t>路由器创建，格式也和类型</a:t>
            </a:r>
            <a:r>
              <a:rPr lang="en-US" altLang="zh-CN" sz="2800" dirty="0"/>
              <a:t>3LSA</a:t>
            </a:r>
            <a:r>
              <a:rPr lang="zh-CN" altLang="en-US" sz="2800" dirty="0"/>
              <a:t>相同，</a:t>
            </a:r>
            <a:r>
              <a:rPr lang="en-US" altLang="zh-CN" sz="2800" dirty="0"/>
              <a:t>ASBR</a:t>
            </a:r>
            <a:r>
              <a:rPr lang="zh-CN" altLang="en-US" sz="2800" dirty="0"/>
              <a:t>汇总</a:t>
            </a:r>
            <a:r>
              <a:rPr lang="en-US" altLang="zh-CN" sz="2800" dirty="0"/>
              <a:t>LSA</a:t>
            </a:r>
            <a:r>
              <a:rPr lang="zh-CN" altLang="en-US" sz="2800" dirty="0"/>
              <a:t>的作用是将去往</a:t>
            </a:r>
            <a:r>
              <a:rPr lang="en-US" altLang="zh-CN" sz="2800" dirty="0"/>
              <a:t>ASBR</a:t>
            </a:r>
            <a:r>
              <a:rPr lang="zh-CN" altLang="en-US" sz="2800" dirty="0"/>
              <a:t>路由器的主机路由通告给另一个区域，让另外一个区域中的</a:t>
            </a:r>
            <a:r>
              <a:rPr lang="en-US" altLang="zh-CN" sz="2800" dirty="0"/>
              <a:t>OSPF</a:t>
            </a:r>
            <a:r>
              <a:rPr lang="zh-CN" altLang="en-US" sz="2800" dirty="0"/>
              <a:t>路由器学习到一条可以通过这台</a:t>
            </a:r>
            <a:r>
              <a:rPr lang="en-US" altLang="zh-CN" sz="2800" dirty="0"/>
              <a:t>ABR</a:t>
            </a:r>
            <a:r>
              <a:rPr lang="zh-CN" altLang="en-US" sz="2800" dirty="0"/>
              <a:t>向另外一个区域中的</a:t>
            </a:r>
            <a:r>
              <a:rPr lang="en-US" altLang="zh-CN" sz="2800" dirty="0"/>
              <a:t>ASBR</a:t>
            </a:r>
            <a:r>
              <a:rPr lang="zh-CN" altLang="en-US" sz="2800" dirty="0"/>
              <a:t>转发数据包的路由。</a:t>
            </a:r>
            <a:endParaRPr lang="en-US" altLang="zh-CN" sz="2800" dirty="0"/>
          </a:p>
          <a:p>
            <a:r>
              <a:rPr lang="en-US" altLang="zh-CN" sz="2800" dirty="0"/>
              <a:t>ASBR</a:t>
            </a:r>
            <a:r>
              <a:rPr lang="zh-CN" altLang="en-US" sz="2800" dirty="0"/>
              <a:t>汇总</a:t>
            </a:r>
            <a:r>
              <a:rPr lang="en-US" altLang="zh-CN" sz="2800" dirty="0"/>
              <a:t>LSA</a:t>
            </a:r>
            <a:r>
              <a:rPr lang="zh-CN" altLang="en-US" sz="2800" dirty="0"/>
              <a:t>会在整个</a:t>
            </a:r>
            <a:r>
              <a:rPr lang="en-US" altLang="zh-CN" sz="2800" dirty="0"/>
              <a:t>OSPF</a:t>
            </a:r>
            <a:r>
              <a:rPr lang="zh-CN" altLang="en-US" sz="2800" dirty="0"/>
              <a:t>网络中洪泛。</a:t>
            </a:r>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E40C610D-3E87-41FA-BA20-5EC4221B499C}" type="slidenum">
              <a:rPr lang="en-US" altLang="zh-CN" smtClean="0">
                <a:latin typeface="华文行楷" panose="02010800040101010101" pitchFamily="2" charset="-122"/>
                <a:ea typeface="华文行楷" panose="02010800040101010101" pitchFamily="2" charset="-122"/>
              </a:rPr>
              <a:t>17</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01882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LSA 5</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自治系统外部</a:t>
            </a:r>
            <a:r>
              <a:rPr lang="en-US" altLang="zh-CN" sz="2800" dirty="0" smtClean="0"/>
              <a:t>LSA</a:t>
            </a:r>
            <a:r>
              <a:rPr lang="zh-CN" altLang="en-US" sz="2800" dirty="0" smtClean="0"/>
              <a:t>，只有</a:t>
            </a:r>
            <a:r>
              <a:rPr lang="en-US" altLang="zh-CN" sz="2800" dirty="0" smtClean="0"/>
              <a:t>OSPF</a:t>
            </a:r>
            <a:r>
              <a:rPr lang="zh-CN" altLang="en-US" sz="2800" dirty="0" smtClean="0"/>
              <a:t>自治系统中的</a:t>
            </a:r>
            <a:r>
              <a:rPr lang="en-US" altLang="zh-CN" sz="2800" dirty="0" smtClean="0"/>
              <a:t>ASBR</a:t>
            </a:r>
            <a:r>
              <a:rPr lang="zh-CN" altLang="en-US" sz="2800" dirty="0" smtClean="0"/>
              <a:t>会创建这种</a:t>
            </a:r>
            <a:r>
              <a:rPr lang="en-US" altLang="zh-CN" sz="2800" dirty="0" smtClean="0"/>
              <a:t>LSA</a:t>
            </a:r>
            <a:r>
              <a:rPr lang="zh-CN" altLang="en-US" sz="2800" dirty="0" smtClean="0"/>
              <a:t>。其作用是将去往</a:t>
            </a:r>
            <a:r>
              <a:rPr lang="en-US" altLang="zh-CN" sz="2800" dirty="0" smtClean="0"/>
              <a:t>OSPF</a:t>
            </a:r>
            <a:r>
              <a:rPr lang="zh-CN" altLang="en-US" sz="2800" dirty="0" smtClean="0"/>
              <a:t>网络之外其他自治系统网络的路由，通告给这个</a:t>
            </a:r>
            <a:r>
              <a:rPr lang="en-US" altLang="zh-CN" sz="2800" dirty="0" smtClean="0"/>
              <a:t>OSPF</a:t>
            </a:r>
            <a:r>
              <a:rPr lang="zh-CN" altLang="en-US" sz="2800" dirty="0" smtClean="0"/>
              <a:t>自治系统中的所有路由器，从而让这些</a:t>
            </a:r>
            <a:r>
              <a:rPr lang="en-US" altLang="zh-CN" sz="2800" dirty="0" smtClean="0"/>
              <a:t>OSPF</a:t>
            </a:r>
            <a:r>
              <a:rPr lang="zh-CN" altLang="en-US" sz="2800" dirty="0" smtClean="0"/>
              <a:t>路由器学习到可以通过这台</a:t>
            </a:r>
            <a:r>
              <a:rPr lang="en-US" altLang="zh-CN" sz="2800" dirty="0" smtClean="0"/>
              <a:t>ASBR</a:t>
            </a:r>
            <a:r>
              <a:rPr lang="zh-CN" altLang="en-US" sz="2800" dirty="0" smtClean="0"/>
              <a:t>向其他自治系统中的网络发送数据包的路由。</a:t>
            </a:r>
            <a:endParaRPr lang="en-US" altLang="zh-CN" sz="2800" dirty="0" smtClean="0"/>
          </a:p>
          <a:p>
            <a:r>
              <a:rPr lang="zh-CN" altLang="en-US" sz="2800" dirty="0" smtClean="0"/>
              <a:t>自治系统外部</a:t>
            </a:r>
            <a:r>
              <a:rPr lang="en-US" altLang="zh-CN" sz="2800" dirty="0" smtClean="0"/>
              <a:t>LSA</a:t>
            </a:r>
            <a:r>
              <a:rPr lang="zh-CN" altLang="en-US" sz="2800" dirty="0" smtClean="0"/>
              <a:t>会在整个</a:t>
            </a:r>
            <a:r>
              <a:rPr lang="en-US" altLang="zh-CN" sz="2800" dirty="0" smtClean="0"/>
              <a:t>OSPF</a:t>
            </a:r>
            <a:r>
              <a:rPr lang="zh-CN" altLang="en-US" sz="2800" dirty="0" smtClean="0"/>
              <a:t>网络中泛洪。</a:t>
            </a:r>
            <a:endParaRPr lang="zh-CN" altLang="en-US" sz="28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6606F5D6-1742-4679-A4C6-FF38136C74CB}" type="slidenum">
              <a:rPr lang="en-US" altLang="zh-CN" smtClean="0">
                <a:latin typeface="华文行楷" panose="02010800040101010101" pitchFamily="2" charset="-122"/>
                <a:ea typeface="华文行楷" panose="02010800040101010101" pitchFamily="2" charset="-122"/>
              </a:rPr>
              <a:t>18</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253799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LSA 7</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NSSA  LSA</a:t>
            </a:r>
            <a:r>
              <a:rPr lang="zh-CN" altLang="en-US" sz="2800" dirty="0" smtClean="0"/>
              <a:t>，只有</a:t>
            </a:r>
            <a:r>
              <a:rPr lang="en-US" altLang="zh-CN" sz="2800" dirty="0" smtClean="0"/>
              <a:t>NSSA</a:t>
            </a:r>
            <a:r>
              <a:rPr lang="zh-CN" altLang="en-US" sz="2800" dirty="0" smtClean="0"/>
              <a:t>区域中的</a:t>
            </a:r>
            <a:r>
              <a:rPr lang="en-US" altLang="zh-CN" sz="2800" dirty="0" smtClean="0"/>
              <a:t>ASBR</a:t>
            </a:r>
            <a:r>
              <a:rPr lang="zh-CN" altLang="en-US" sz="2800" dirty="0" smtClean="0"/>
              <a:t>会创建这种</a:t>
            </a:r>
            <a:r>
              <a:rPr lang="en-US" altLang="zh-CN" sz="2800" dirty="0" smtClean="0"/>
              <a:t>LSA</a:t>
            </a:r>
            <a:r>
              <a:rPr lang="zh-CN" altLang="en-US" sz="2800" dirty="0" smtClean="0"/>
              <a:t>。</a:t>
            </a:r>
            <a:endParaRPr lang="en-US" altLang="zh-CN" sz="2800" dirty="0" smtClean="0"/>
          </a:p>
          <a:p>
            <a:r>
              <a:rPr lang="en-US" altLang="zh-CN" sz="2800" dirty="0" smtClean="0"/>
              <a:t>NSSA  LSA</a:t>
            </a:r>
            <a:r>
              <a:rPr lang="zh-CN" altLang="en-US" sz="2800" dirty="0" smtClean="0"/>
              <a:t>的作用是将去往</a:t>
            </a:r>
            <a:r>
              <a:rPr lang="en-US" altLang="zh-CN" sz="2800" dirty="0" smtClean="0"/>
              <a:t>OSPF</a:t>
            </a:r>
            <a:r>
              <a:rPr lang="zh-CN" altLang="en-US" sz="2800" dirty="0" smtClean="0"/>
              <a:t>网络之外其他自治系统网络的路由，通告给整个</a:t>
            </a:r>
            <a:r>
              <a:rPr lang="en-US" altLang="zh-CN" sz="2800" dirty="0" smtClean="0"/>
              <a:t>NSSA</a:t>
            </a:r>
            <a:r>
              <a:rPr lang="zh-CN" altLang="en-US" sz="2800" dirty="0" smtClean="0"/>
              <a:t>区域中所有路由器，让这些</a:t>
            </a:r>
            <a:r>
              <a:rPr lang="en-US" altLang="zh-CN" sz="2800" dirty="0" smtClean="0"/>
              <a:t>OSPF</a:t>
            </a:r>
            <a:r>
              <a:rPr lang="zh-CN" altLang="en-US" sz="2800" dirty="0" smtClean="0"/>
              <a:t>路由器学习到可以通过自己区域中的这台</a:t>
            </a:r>
            <a:r>
              <a:rPr lang="en-US" altLang="zh-CN" sz="2800" dirty="0" smtClean="0"/>
              <a:t>ASBR</a:t>
            </a:r>
            <a:r>
              <a:rPr lang="zh-CN" altLang="en-US" sz="2800" dirty="0" smtClean="0"/>
              <a:t>向其他自治系统中的网络发送数据包的路由。</a:t>
            </a:r>
            <a:endParaRPr lang="zh-CN" altLang="en-US" sz="28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20509950-45EF-4C86-9C48-AF1968CAA9F3}" type="slidenum">
              <a:rPr lang="en-US" altLang="zh-CN" smtClean="0">
                <a:latin typeface="华文行楷" panose="02010800040101010101" pitchFamily="2" charset="-122"/>
                <a:ea typeface="华文行楷" panose="02010800040101010101" pitchFamily="2" charset="-122"/>
              </a:rPr>
              <a:t>19</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6730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641350" y="1473672"/>
            <a:ext cx="6775824" cy="40441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63538" indent="-363538"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理解</a:t>
            </a:r>
            <a:r>
              <a:rPr lang="en-US" altLang="zh-CN" sz="2400" b="1" dirty="0" smtClean="0">
                <a:ea typeface="华文细黑" charset="0"/>
                <a:cs typeface="华文细黑" charset="0"/>
              </a:rPr>
              <a:t>OSPF</a:t>
            </a:r>
            <a:r>
              <a:rPr lang="zh-CN" altLang="en-US" sz="2400" b="1" dirty="0" smtClean="0">
                <a:ea typeface="华文细黑" charset="0"/>
                <a:cs typeface="华文细黑" charset="0"/>
              </a:rPr>
              <a:t>的区域概念和分层结构</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掌握多区域环境中，</a:t>
            </a:r>
            <a:r>
              <a:rPr lang="en-US" altLang="zh-CN" sz="2400" b="1" dirty="0" smtClean="0">
                <a:ea typeface="华文细黑" charset="0"/>
                <a:cs typeface="华文细黑" charset="0"/>
              </a:rPr>
              <a:t>OSPF</a:t>
            </a:r>
            <a:r>
              <a:rPr lang="zh-CN" altLang="en-US" sz="2400" b="1" dirty="0" smtClean="0">
                <a:ea typeface="华文细黑" charset="0"/>
                <a:cs typeface="华文细黑" charset="0"/>
              </a:rPr>
              <a:t>路由器的不同类型</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理解</a:t>
            </a:r>
            <a:r>
              <a:rPr lang="en-US" altLang="zh-CN" sz="2400" b="1" dirty="0" smtClean="0">
                <a:ea typeface="华文细黑" charset="0"/>
                <a:cs typeface="华文细黑" charset="0"/>
              </a:rPr>
              <a:t>OSPF</a:t>
            </a:r>
            <a:r>
              <a:rPr lang="zh-CN" altLang="en-US" sz="2400" b="1" dirty="0" smtClean="0">
                <a:ea typeface="华文细黑" charset="0"/>
                <a:cs typeface="华文细黑" charset="0"/>
              </a:rPr>
              <a:t>虚链路的用途</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理解重要的</a:t>
            </a:r>
            <a:r>
              <a:rPr lang="en-US" altLang="zh-CN" sz="2400" b="1" dirty="0" smtClean="0">
                <a:ea typeface="华文细黑" charset="0"/>
                <a:cs typeface="华文细黑" charset="0"/>
              </a:rPr>
              <a:t>LSA</a:t>
            </a:r>
            <a:r>
              <a:rPr lang="zh-CN" altLang="en-US" sz="2400" b="1" dirty="0" smtClean="0">
                <a:ea typeface="华文细黑" charset="0"/>
                <a:cs typeface="华文细黑" charset="0"/>
              </a:rPr>
              <a:t>类型</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了解</a:t>
            </a:r>
            <a:r>
              <a:rPr lang="en-US" altLang="zh-CN" sz="2400" b="1" dirty="0" smtClean="0">
                <a:ea typeface="华文细黑" charset="0"/>
                <a:cs typeface="华文细黑" charset="0"/>
              </a:rPr>
              <a:t>OSPF</a:t>
            </a:r>
            <a:r>
              <a:rPr lang="zh-CN" altLang="en-US" sz="2400" b="1" dirty="0" smtClean="0">
                <a:ea typeface="华文细黑" charset="0"/>
                <a:cs typeface="华文细黑" charset="0"/>
              </a:rPr>
              <a:t>的三种特殊区域</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理解多区域</a:t>
            </a:r>
            <a:r>
              <a:rPr lang="en-US" altLang="zh-CN" sz="2400" b="1" dirty="0" smtClean="0">
                <a:ea typeface="华文细黑" charset="0"/>
                <a:cs typeface="华文细黑" charset="0"/>
              </a:rPr>
              <a:t>OSPF</a:t>
            </a:r>
            <a:r>
              <a:rPr lang="zh-CN" altLang="en-US" sz="2400" b="1" dirty="0" smtClean="0">
                <a:ea typeface="华文细黑" charset="0"/>
                <a:cs typeface="华文细黑" charset="0"/>
              </a:rPr>
              <a:t>的配置</a:t>
            </a:r>
            <a:endParaRPr lang="en-US" altLang="zh-CN" sz="2400" b="1" dirty="0" smtClean="0">
              <a:ea typeface="华文细黑" charset="0"/>
              <a:cs typeface="华文细黑" charset="0"/>
            </a:endParaRPr>
          </a:p>
          <a:p>
            <a:pPr eaLnBrk="1" hangingPunct="1">
              <a:lnSpc>
                <a:spcPct val="110000"/>
              </a:lnSpc>
              <a:spcBef>
                <a:spcPct val="50000"/>
              </a:spcBef>
              <a:buClr>
                <a:schemeClr val="tx1"/>
              </a:buClr>
              <a:buFont typeface="Wingdings" charset="0"/>
              <a:buChar char="n"/>
            </a:pPr>
            <a:r>
              <a:rPr lang="zh-CN" altLang="en-US" sz="2400" b="1" dirty="0" smtClean="0">
                <a:ea typeface="华文细黑" charset="0"/>
                <a:cs typeface="华文细黑" charset="0"/>
              </a:rPr>
              <a:t>理解对多区域</a:t>
            </a:r>
            <a:r>
              <a:rPr lang="en-US" altLang="zh-CN" sz="2400" b="1" dirty="0" smtClean="0">
                <a:ea typeface="华文细黑" charset="0"/>
                <a:cs typeface="华文细黑" charset="0"/>
              </a:rPr>
              <a:t>OSPF</a:t>
            </a:r>
            <a:r>
              <a:rPr lang="zh-CN" altLang="en-US" sz="2400" b="1" dirty="0" smtClean="0">
                <a:ea typeface="华文细黑" charset="0"/>
                <a:cs typeface="华文细黑" charset="0"/>
              </a:rPr>
              <a:t>进行排错的方法</a:t>
            </a:r>
            <a:endParaRPr lang="zh-CN" altLang="en-US" sz="2400" b="1" dirty="0">
              <a:ea typeface="华文细黑" charset="0"/>
              <a:cs typeface="华文细黑" charset="0"/>
            </a:endParaRPr>
          </a:p>
        </p:txBody>
      </p:sp>
      <p:sp>
        <p:nvSpPr>
          <p:cNvPr id="48133" name="Text Box 5"/>
          <p:cNvSpPr txBox="1">
            <a:spLocks noChangeArrowheads="1"/>
          </p:cNvSpPr>
          <p:nvPr/>
        </p:nvSpPr>
        <p:spPr bwMode="auto">
          <a:xfrm>
            <a:off x="641350" y="710407"/>
            <a:ext cx="351228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5" tIns="45712" rIns="91425" bIns="45712"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4400" b="1" dirty="0">
                <a:solidFill>
                  <a:srgbClr val="CC0000"/>
                </a:solidFill>
                <a:latin typeface="Kaiti SC Regular"/>
                <a:ea typeface="华文细黑" charset="0"/>
                <a:cs typeface="Kaiti SC Regular"/>
              </a:rPr>
              <a:t>课程目标</a:t>
            </a:r>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A97FCBA4-225D-4FED-B147-4EBB55447B0D}" type="slidenum">
              <a:rPr lang="en-US" altLang="zh-CN" smtClean="0">
                <a:latin typeface="华文行楷" panose="02010800040101010101" pitchFamily="2" charset="-122"/>
                <a:ea typeface="华文行楷" panose="02010800040101010101" pitchFamily="2" charset="-122"/>
              </a:rPr>
              <a:t>2</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610485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特殊</a:t>
            </a:r>
            <a:r>
              <a:rPr lang="zh-CN" altLang="en-US" dirty="0" smtClean="0"/>
              <a:t>区域的背景</a:t>
            </a:r>
            <a:endParaRPr lang="zh-CN" altLang="en-US" dirty="0"/>
          </a:p>
        </p:txBody>
      </p:sp>
      <p:sp>
        <p:nvSpPr>
          <p:cNvPr id="3" name="内容占位符 2"/>
          <p:cNvSpPr>
            <a:spLocks noGrp="1"/>
          </p:cNvSpPr>
          <p:nvPr>
            <p:ph idx="1"/>
          </p:nvPr>
        </p:nvSpPr>
        <p:spPr/>
        <p:txBody>
          <a:bodyPr/>
          <a:lstStyle/>
          <a:p>
            <a:pPr lvl="1"/>
            <a:r>
              <a:rPr lang="zh-CN" altLang="en-US" sz="2500" dirty="0" smtClean="0"/>
              <a:t>为了</a:t>
            </a:r>
            <a:r>
              <a:rPr lang="zh-CN" altLang="en-US" sz="2500" dirty="0"/>
              <a:t>进一步减少</a:t>
            </a:r>
            <a:r>
              <a:rPr lang="en-US" altLang="zh-CN" sz="2500" dirty="0"/>
              <a:t>OSPF</a:t>
            </a:r>
            <a:r>
              <a:rPr lang="zh-CN" altLang="en-US" sz="2500" dirty="0"/>
              <a:t>路由器需要处理和保存的信息；</a:t>
            </a:r>
            <a:endParaRPr lang="en-US" altLang="zh-CN" sz="2500" dirty="0"/>
          </a:p>
          <a:p>
            <a:pPr lvl="1"/>
            <a:r>
              <a:rPr lang="zh-CN" altLang="en-US" sz="2500" dirty="0"/>
              <a:t>减少这些区域中泛洪的</a:t>
            </a:r>
            <a:r>
              <a:rPr lang="en-US" altLang="zh-CN" sz="2500" dirty="0"/>
              <a:t>LSA</a:t>
            </a:r>
            <a:r>
              <a:rPr lang="zh-CN" altLang="en-US" sz="2500" dirty="0"/>
              <a:t>；</a:t>
            </a:r>
            <a:endParaRPr lang="en-US" altLang="zh-CN" sz="2500" dirty="0"/>
          </a:p>
          <a:p>
            <a:pPr lvl="1"/>
            <a:r>
              <a:rPr lang="zh-CN" altLang="en-US" sz="2500" dirty="0"/>
              <a:t>提高网络收敛速度；</a:t>
            </a:r>
            <a:endParaRPr lang="en-US" altLang="zh-CN" sz="2500" dirty="0"/>
          </a:p>
          <a:p>
            <a:pPr lvl="1"/>
            <a:r>
              <a:rPr lang="zh-CN" altLang="en-US" sz="2500" dirty="0"/>
              <a:t>减少甚至消除其他网络信息变更对本区域造成的影响。</a:t>
            </a:r>
            <a:endParaRPr lang="en-US" altLang="zh-CN" sz="2800" dirty="0"/>
          </a:p>
          <a:p>
            <a:endParaRPr lang="zh-CN" altLang="en-US"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61634413-DE9E-4B4D-831A-88D1ED9FA595}" type="slidenum">
              <a:rPr lang="en-US" altLang="zh-CN" smtClean="0">
                <a:latin typeface="华文行楷" panose="02010800040101010101" pitchFamily="2" charset="-122"/>
                <a:ea typeface="华文行楷" panose="02010800040101010101" pitchFamily="2" charset="-122"/>
              </a:rPr>
              <a:t>20</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15908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OSPF</a:t>
            </a:r>
            <a:r>
              <a:rPr lang="zh-CN" altLang="en-US" dirty="0" smtClean="0"/>
              <a:t>特殊区域</a:t>
            </a:r>
            <a:r>
              <a:rPr lang="en-US" altLang="zh-CN" dirty="0" smtClean="0"/>
              <a:t>—</a:t>
            </a:r>
            <a:r>
              <a:rPr lang="zh-CN" altLang="en-US" dirty="0" smtClean="0"/>
              <a:t>末节区域</a:t>
            </a:r>
            <a:endParaRPr lang="zh-CN" altLang="en-US" dirty="0"/>
          </a:p>
        </p:txBody>
      </p:sp>
      <p:sp>
        <p:nvSpPr>
          <p:cNvPr id="3" name="内容占位符 2"/>
          <p:cNvSpPr>
            <a:spLocks noGrp="1"/>
          </p:cNvSpPr>
          <p:nvPr>
            <p:ph idx="1"/>
          </p:nvPr>
        </p:nvSpPr>
        <p:spPr>
          <a:xfrm>
            <a:off x="633845" y="1563843"/>
            <a:ext cx="7886700" cy="4775411"/>
          </a:xfrm>
        </p:spPr>
        <p:txBody>
          <a:bodyPr>
            <a:normAutofit/>
          </a:bodyPr>
          <a:lstStyle/>
          <a:p>
            <a:pPr>
              <a:buFont typeface="Wingdings" panose="05000000000000000000" pitchFamily="2" charset="2"/>
              <a:buChar char="u"/>
            </a:pPr>
            <a:r>
              <a:rPr lang="zh-CN" altLang="en-US" sz="2800" dirty="0" smtClean="0"/>
              <a:t>末节</a:t>
            </a:r>
            <a:r>
              <a:rPr lang="zh-CN" altLang="en-US" sz="2800" dirty="0"/>
              <a:t>区域即是</a:t>
            </a:r>
            <a:r>
              <a:rPr lang="en-US" altLang="zh-CN" sz="2800" dirty="0"/>
              <a:t>stub area</a:t>
            </a:r>
            <a:r>
              <a:rPr lang="zh-CN" altLang="en-US" sz="2800" dirty="0" smtClean="0"/>
              <a:t>：不</a:t>
            </a:r>
            <a:r>
              <a:rPr lang="zh-CN" altLang="en-US" sz="2800" dirty="0"/>
              <a:t>允许类型</a:t>
            </a:r>
            <a:r>
              <a:rPr lang="en-US" altLang="zh-CN" sz="2800" dirty="0"/>
              <a:t>4</a:t>
            </a:r>
            <a:r>
              <a:rPr lang="zh-CN" altLang="en-US" sz="2800" dirty="0"/>
              <a:t>和类型</a:t>
            </a:r>
            <a:r>
              <a:rPr lang="en-US" altLang="zh-CN" sz="2800" dirty="0"/>
              <a:t>5</a:t>
            </a:r>
            <a:r>
              <a:rPr lang="zh-CN" altLang="en-US" sz="2800" dirty="0"/>
              <a:t>的</a:t>
            </a:r>
            <a:r>
              <a:rPr lang="en-US" altLang="zh-CN" sz="2800" dirty="0"/>
              <a:t>LSA</a:t>
            </a:r>
            <a:r>
              <a:rPr lang="zh-CN" altLang="en-US" sz="2800" dirty="0"/>
              <a:t>进入</a:t>
            </a:r>
            <a:r>
              <a:rPr lang="zh-CN" altLang="en-US" sz="2800" dirty="0" smtClean="0"/>
              <a:t>。也就是网络汇总</a:t>
            </a:r>
            <a:r>
              <a:rPr lang="en-US" altLang="zh-CN" sz="2800" dirty="0" smtClean="0"/>
              <a:t>LSA</a:t>
            </a:r>
            <a:r>
              <a:rPr lang="zh-CN" altLang="en-US" sz="2800" dirty="0" smtClean="0"/>
              <a:t>能</a:t>
            </a:r>
            <a:r>
              <a:rPr lang="zh-CN" altLang="en-US" sz="2800" dirty="0"/>
              <a:t>进来，其它</a:t>
            </a:r>
            <a:r>
              <a:rPr lang="zh-CN" altLang="en-US" sz="2800" dirty="0" smtClean="0"/>
              <a:t>的</a:t>
            </a:r>
            <a:r>
              <a:rPr lang="en-US" altLang="zh-CN" sz="2800" dirty="0" smtClean="0"/>
              <a:t>4</a:t>
            </a:r>
            <a:r>
              <a:rPr lang="zh-CN" altLang="en-US" sz="2800" dirty="0" smtClean="0"/>
              <a:t>类、</a:t>
            </a:r>
            <a:r>
              <a:rPr lang="en-US" altLang="zh-CN" sz="2800" dirty="0" smtClean="0"/>
              <a:t>5</a:t>
            </a:r>
            <a:r>
              <a:rPr lang="zh-CN" altLang="en-US" sz="2800" dirty="0"/>
              <a:t>类都会被</a:t>
            </a:r>
            <a:r>
              <a:rPr lang="en-US" altLang="zh-CN" sz="2800" dirty="0"/>
              <a:t>ABR</a:t>
            </a:r>
            <a:r>
              <a:rPr lang="zh-CN" altLang="en-US" sz="2800" dirty="0"/>
              <a:t>过滤掉</a:t>
            </a:r>
            <a:r>
              <a:rPr lang="zh-CN" altLang="en-US" sz="2800" dirty="0" smtClean="0"/>
              <a:t>。</a:t>
            </a:r>
            <a:endParaRPr lang="en-US" altLang="zh-CN" sz="2800" dirty="0" smtClean="0"/>
          </a:p>
          <a:p>
            <a:pPr>
              <a:buFont typeface="Wingdings" panose="05000000000000000000" pitchFamily="2" charset="2"/>
              <a:buChar char="u"/>
            </a:pPr>
            <a:r>
              <a:rPr lang="zh-CN" altLang="en-US" sz="2800" dirty="0" smtClean="0"/>
              <a:t>该</a:t>
            </a:r>
            <a:r>
              <a:rPr lang="zh-CN" altLang="en-US" sz="2800" dirty="0"/>
              <a:t>区域内的路由器也</a:t>
            </a:r>
            <a:r>
              <a:rPr lang="zh-CN" altLang="en-US" sz="2800" dirty="0" smtClean="0"/>
              <a:t>不能获得关于</a:t>
            </a:r>
            <a:r>
              <a:rPr lang="en-US" altLang="zh-CN" sz="2800" dirty="0" smtClean="0"/>
              <a:t>ASBR</a:t>
            </a:r>
            <a:r>
              <a:rPr lang="zh-CN" altLang="en-US" sz="2800" dirty="0" smtClean="0"/>
              <a:t>汇总</a:t>
            </a:r>
            <a:r>
              <a:rPr lang="en-US" altLang="zh-CN" sz="2800" dirty="0" smtClean="0"/>
              <a:t>LSA</a:t>
            </a:r>
            <a:r>
              <a:rPr lang="zh-CN" altLang="en-US" sz="2800" dirty="0" smtClean="0"/>
              <a:t>和外部自治系统的明细路由，但是会通过一条类型</a:t>
            </a:r>
            <a:r>
              <a:rPr lang="en-US" altLang="zh-CN" sz="2800" dirty="0" smtClean="0"/>
              <a:t>3LSA</a:t>
            </a:r>
            <a:r>
              <a:rPr lang="zh-CN" altLang="en-US" sz="2800" dirty="0" smtClean="0"/>
              <a:t>向这个区域通告一条默认路由，让这个区域中的路由器将这些路由数据都发给</a:t>
            </a:r>
            <a:r>
              <a:rPr lang="en-US" altLang="zh-CN" sz="2800" dirty="0" smtClean="0"/>
              <a:t>ABR</a:t>
            </a:r>
            <a:r>
              <a:rPr lang="zh-CN" altLang="en-US" sz="2800" dirty="0" smtClean="0"/>
              <a:t>自己。</a:t>
            </a:r>
            <a:endParaRPr lang="en-US" altLang="zh-CN" sz="2800" dirty="0" smtClean="0"/>
          </a:p>
          <a:p>
            <a:pPr>
              <a:buFont typeface="Wingdings" panose="05000000000000000000" pitchFamily="2" charset="2"/>
              <a:buChar char="u"/>
            </a:pPr>
            <a:r>
              <a:rPr lang="zh-CN" altLang="en-US" sz="2800" dirty="0" smtClean="0"/>
              <a:t>骨干区域</a:t>
            </a:r>
            <a:r>
              <a:rPr lang="en-US" altLang="zh-CN" sz="2800" dirty="0" smtClean="0"/>
              <a:t>0</a:t>
            </a:r>
            <a:r>
              <a:rPr lang="zh-CN" altLang="en-US" sz="2800" dirty="0" smtClean="0"/>
              <a:t>和有虚链路穿过的区域不能配置为末节区域。</a:t>
            </a:r>
            <a:endParaRPr lang="en-US" altLang="zh-CN" sz="2800" dirty="0" smtClean="0"/>
          </a:p>
          <a:p>
            <a:pPr>
              <a:buFont typeface="Wingdings" panose="05000000000000000000" pitchFamily="2" charset="2"/>
              <a:buChar char="u"/>
            </a:pPr>
            <a:endParaRPr lang="en-US" altLang="zh-CN" sz="2800" dirty="0" smtClean="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B870F425-C52F-4367-BA70-FA3C5977F5B2}" type="slidenum">
              <a:rPr lang="en-US" altLang="zh-CN" smtClean="0">
                <a:latin typeface="华文行楷" panose="02010800040101010101" pitchFamily="2" charset="-122"/>
                <a:ea typeface="华文行楷" panose="02010800040101010101" pitchFamily="2" charset="-122"/>
              </a:rPr>
              <a:t>21</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18533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特殊区域</a:t>
            </a:r>
            <a:r>
              <a:rPr lang="en-US" altLang="zh-CN" dirty="0" smtClean="0"/>
              <a:t>—</a:t>
            </a:r>
            <a:r>
              <a:rPr lang="zh-CN" altLang="en-US" dirty="0" smtClean="0"/>
              <a:t>完全末节</a:t>
            </a:r>
            <a:r>
              <a:rPr lang="zh-CN" altLang="en-US" dirty="0"/>
              <a:t>区域</a:t>
            </a:r>
          </a:p>
        </p:txBody>
      </p:sp>
      <p:sp>
        <p:nvSpPr>
          <p:cNvPr id="3" name="内容占位符 2"/>
          <p:cNvSpPr>
            <a:spLocks noGrp="1"/>
          </p:cNvSpPr>
          <p:nvPr>
            <p:ph idx="1"/>
          </p:nvPr>
        </p:nvSpPr>
        <p:spPr/>
        <p:txBody>
          <a:bodyPr>
            <a:normAutofit lnSpcReduction="10000"/>
          </a:bodyPr>
          <a:lstStyle/>
          <a:p>
            <a:r>
              <a:rPr lang="zh-CN" altLang="en-US" sz="2800" dirty="0"/>
              <a:t>完全末节即是</a:t>
            </a:r>
            <a:r>
              <a:rPr lang="en-US" altLang="zh-CN" sz="2800" dirty="0"/>
              <a:t>total stub</a:t>
            </a:r>
            <a:r>
              <a:rPr lang="zh-CN" altLang="en-US" sz="2800" dirty="0"/>
              <a:t>：其它区域的</a:t>
            </a:r>
            <a:r>
              <a:rPr lang="en-US" altLang="zh-CN" sz="2800" dirty="0" err="1"/>
              <a:t>lsa</a:t>
            </a:r>
            <a:r>
              <a:rPr lang="zh-CN" altLang="en-US" sz="2800" dirty="0"/>
              <a:t>都进不来，包括</a:t>
            </a:r>
            <a:r>
              <a:rPr lang="zh-CN" altLang="en-US" sz="2800" dirty="0" smtClean="0"/>
              <a:t>第</a:t>
            </a:r>
            <a:r>
              <a:rPr lang="en-US" altLang="zh-CN" sz="2800" dirty="0" smtClean="0"/>
              <a:t>3</a:t>
            </a:r>
            <a:r>
              <a:rPr lang="zh-CN" altLang="en-US" sz="2800" dirty="0" smtClean="0"/>
              <a:t>类</a:t>
            </a:r>
            <a:r>
              <a:rPr lang="zh-CN" altLang="en-US" sz="2800" dirty="0"/>
              <a:t>的，该区域的</a:t>
            </a:r>
            <a:r>
              <a:rPr lang="en-US" altLang="zh-CN" sz="2800" dirty="0"/>
              <a:t>ABR</a:t>
            </a:r>
            <a:r>
              <a:rPr lang="zh-CN" altLang="en-US" sz="2800" dirty="0"/>
              <a:t>会产生一个缺省的</a:t>
            </a:r>
            <a:r>
              <a:rPr lang="en-US" altLang="zh-CN" sz="2800" dirty="0"/>
              <a:t>3</a:t>
            </a:r>
            <a:r>
              <a:rPr lang="zh-CN" altLang="en-US" sz="2800" dirty="0"/>
              <a:t>类</a:t>
            </a:r>
            <a:r>
              <a:rPr lang="en-US" altLang="zh-CN" sz="2800" dirty="0" err="1"/>
              <a:t>lsa</a:t>
            </a:r>
            <a:r>
              <a:rPr lang="zh-CN" altLang="en-US" sz="2800" dirty="0"/>
              <a:t>，区域内其它路由器通过这条</a:t>
            </a:r>
            <a:r>
              <a:rPr lang="en-US" altLang="zh-CN" sz="2800" dirty="0" err="1"/>
              <a:t>lsa</a:t>
            </a:r>
            <a:r>
              <a:rPr lang="zh-CN" altLang="en-US" sz="2800" dirty="0"/>
              <a:t>，计算出默认路由。</a:t>
            </a:r>
            <a:endParaRPr lang="en-US" altLang="zh-CN" sz="2800" dirty="0"/>
          </a:p>
          <a:p>
            <a:r>
              <a:rPr lang="en-US" altLang="zh-CN" sz="2800" dirty="0" smtClean="0"/>
              <a:t> </a:t>
            </a:r>
            <a:r>
              <a:rPr lang="zh-CN" altLang="en-US" sz="2800" dirty="0" smtClean="0"/>
              <a:t>完全末节区域中的路由器不会获得任何关于自己所在区域以外的目的网络的明细路由。</a:t>
            </a:r>
            <a:endParaRPr lang="en-US" altLang="zh-CN" sz="2800" dirty="0" smtClean="0"/>
          </a:p>
          <a:p>
            <a:r>
              <a:rPr lang="zh-CN" altLang="en-US" sz="2800" dirty="0" smtClean="0"/>
              <a:t>为了避免本区域中的路由器无法向外网络发送数据包，</a:t>
            </a:r>
            <a:r>
              <a:rPr lang="en-US" altLang="zh-CN" sz="2800" dirty="0" smtClean="0"/>
              <a:t>ABR</a:t>
            </a:r>
            <a:r>
              <a:rPr lang="zh-CN" altLang="en-US" sz="2800" dirty="0"/>
              <a:t>只</a:t>
            </a:r>
            <a:r>
              <a:rPr lang="zh-CN" altLang="en-US" sz="2800" dirty="0" smtClean="0"/>
              <a:t>会通过一条类型</a:t>
            </a:r>
            <a:r>
              <a:rPr lang="en-US" altLang="zh-CN" sz="2800" dirty="0" smtClean="0"/>
              <a:t>3</a:t>
            </a:r>
            <a:r>
              <a:rPr lang="zh-CN" altLang="en-US" sz="2800" dirty="0" smtClean="0"/>
              <a:t>的</a:t>
            </a:r>
            <a:r>
              <a:rPr lang="en-US" altLang="zh-CN" sz="2800" dirty="0" smtClean="0"/>
              <a:t>LSA</a:t>
            </a:r>
            <a:r>
              <a:rPr lang="zh-CN" altLang="en-US" sz="2800" dirty="0" smtClean="0"/>
              <a:t>，通告默认路由，去往外网的数据都发给</a:t>
            </a:r>
            <a:r>
              <a:rPr lang="en-US" altLang="zh-CN" sz="2800" dirty="0" smtClean="0"/>
              <a:t>ABR</a:t>
            </a:r>
            <a:r>
              <a:rPr lang="zh-CN" altLang="en-US" sz="2800" dirty="0" smtClean="0"/>
              <a:t>自己。</a:t>
            </a:r>
            <a:endParaRPr lang="en-US" altLang="zh-CN" sz="2800" dirty="0" smtClean="0"/>
          </a:p>
          <a:p>
            <a:r>
              <a:rPr lang="zh-CN" altLang="en-US" sz="2800" dirty="0" smtClean="0"/>
              <a:t>完全末节区域不能包含</a:t>
            </a:r>
            <a:r>
              <a:rPr lang="en-US" altLang="zh-CN" sz="2800" dirty="0" smtClean="0"/>
              <a:t>ASBR</a:t>
            </a:r>
            <a:r>
              <a:rPr lang="zh-CN" altLang="en-US" sz="2800" dirty="0" smtClean="0"/>
              <a:t>，也不能用来给其他</a:t>
            </a:r>
            <a:r>
              <a:rPr lang="en-US" altLang="zh-CN" sz="2800" dirty="0" smtClean="0"/>
              <a:t>OSPF</a:t>
            </a:r>
            <a:r>
              <a:rPr lang="zh-CN" altLang="en-US" sz="2800" dirty="0" smtClean="0"/>
              <a:t>区域传输</a:t>
            </a:r>
            <a:r>
              <a:rPr lang="en-US" altLang="zh-CN" sz="2800" dirty="0" smtClean="0"/>
              <a:t>LSA</a:t>
            </a:r>
            <a:r>
              <a:rPr lang="zh-CN" altLang="en-US" sz="2800" dirty="0" smtClean="0"/>
              <a:t>。</a:t>
            </a:r>
            <a:endParaRPr lang="en-US" altLang="zh-CN" sz="2800" dirty="0" smtClean="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A0D11A00-1EDE-4433-B61D-D647597805BC}" type="slidenum">
              <a:rPr lang="en-US" altLang="zh-CN" smtClean="0">
                <a:latin typeface="华文行楷" panose="02010800040101010101" pitchFamily="2" charset="-122"/>
                <a:ea typeface="华文行楷" panose="02010800040101010101" pitchFamily="2" charset="-122"/>
              </a:rPr>
              <a:t>22</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847893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4" y="365760"/>
            <a:ext cx="8167255" cy="1325562"/>
          </a:xfrm>
        </p:spPr>
        <p:txBody>
          <a:bodyPr/>
          <a:lstStyle/>
          <a:p>
            <a:r>
              <a:rPr lang="en-US" altLang="zh-CN" dirty="0"/>
              <a:t>OSPF</a:t>
            </a:r>
            <a:r>
              <a:rPr lang="zh-CN" altLang="en-US" dirty="0"/>
              <a:t>特殊区域</a:t>
            </a:r>
            <a:r>
              <a:rPr lang="en-US" altLang="zh-CN" dirty="0" smtClean="0"/>
              <a:t>—</a:t>
            </a:r>
            <a:r>
              <a:rPr lang="zh-CN" altLang="en-US" dirty="0" smtClean="0"/>
              <a:t>次末节区域，非纯末节区域</a:t>
            </a:r>
            <a:endParaRPr lang="zh-CN" altLang="en-US" dirty="0"/>
          </a:p>
        </p:txBody>
      </p:sp>
      <p:sp>
        <p:nvSpPr>
          <p:cNvPr id="3" name="内容占位符 2"/>
          <p:cNvSpPr>
            <a:spLocks noGrp="1"/>
          </p:cNvSpPr>
          <p:nvPr>
            <p:ph idx="1"/>
          </p:nvPr>
        </p:nvSpPr>
        <p:spPr/>
        <p:txBody>
          <a:bodyPr>
            <a:normAutofit/>
          </a:bodyPr>
          <a:lstStyle/>
          <a:p>
            <a:r>
              <a:rPr lang="zh-CN" altLang="en-US" sz="2800" dirty="0"/>
              <a:t>次末节区域：</a:t>
            </a:r>
            <a:r>
              <a:rPr lang="en-US" altLang="zh-CN" sz="2800" dirty="0"/>
              <a:t>not-so-stubby </a:t>
            </a:r>
            <a:r>
              <a:rPr lang="en-US" altLang="zh-CN" sz="2800" dirty="0" smtClean="0"/>
              <a:t>-area</a:t>
            </a:r>
            <a:r>
              <a:rPr lang="zh-CN" altLang="en-US" sz="2800" dirty="0" smtClean="0"/>
              <a:t>，也就是</a:t>
            </a:r>
            <a:r>
              <a:rPr lang="en-US" altLang="zh-CN" sz="2800" dirty="0" smtClean="0"/>
              <a:t>NSSA</a:t>
            </a:r>
            <a:r>
              <a:rPr lang="zh-CN" altLang="en-US" sz="2800" dirty="0" smtClean="0"/>
              <a:t>区域</a:t>
            </a:r>
            <a:r>
              <a:rPr lang="zh-CN" altLang="en-US" sz="2800" dirty="0"/>
              <a:t>，它与</a:t>
            </a:r>
            <a:r>
              <a:rPr lang="en-US" altLang="zh-CN" sz="2800" dirty="0"/>
              <a:t>stub</a:t>
            </a:r>
            <a:r>
              <a:rPr lang="zh-CN" altLang="en-US" sz="2800" dirty="0"/>
              <a:t>的区别是，这个区域可以引入外部路由。</a:t>
            </a:r>
            <a:r>
              <a:rPr lang="en-US" altLang="zh-CN" sz="2800" dirty="0"/>
              <a:t>3</a:t>
            </a:r>
            <a:r>
              <a:rPr lang="zh-CN" altLang="en-US" sz="2800" dirty="0"/>
              <a:t>类</a:t>
            </a:r>
            <a:r>
              <a:rPr lang="en-US" altLang="zh-CN" sz="2800" dirty="0" err="1"/>
              <a:t>lsa</a:t>
            </a:r>
            <a:r>
              <a:rPr lang="zh-CN" altLang="en-US" sz="2800" dirty="0"/>
              <a:t>可以进来，但</a:t>
            </a:r>
            <a:r>
              <a:rPr lang="en-US" altLang="zh-CN" sz="2800" dirty="0"/>
              <a:t>4</a:t>
            </a:r>
            <a:r>
              <a:rPr lang="zh-CN" altLang="en-US" sz="2800" dirty="0"/>
              <a:t>类和</a:t>
            </a:r>
            <a:r>
              <a:rPr lang="en-US" altLang="zh-CN" sz="2800" dirty="0"/>
              <a:t>5</a:t>
            </a:r>
            <a:r>
              <a:rPr lang="zh-CN" altLang="en-US" sz="2800" dirty="0"/>
              <a:t>类</a:t>
            </a:r>
            <a:r>
              <a:rPr lang="en-US" altLang="zh-CN" sz="2800" dirty="0" err="1"/>
              <a:t>lsa</a:t>
            </a:r>
            <a:r>
              <a:rPr lang="zh-CN" altLang="en-US" sz="2800" dirty="0"/>
              <a:t>仍然被过滤，引入的外部路由会以</a:t>
            </a:r>
            <a:r>
              <a:rPr lang="en-US" altLang="zh-CN" sz="2800" dirty="0"/>
              <a:t>7</a:t>
            </a:r>
            <a:r>
              <a:rPr lang="zh-CN" altLang="en-US" sz="2800" dirty="0"/>
              <a:t>类</a:t>
            </a:r>
            <a:r>
              <a:rPr lang="en-US" altLang="zh-CN" sz="2800" dirty="0" err="1"/>
              <a:t>lsa</a:t>
            </a:r>
            <a:r>
              <a:rPr lang="zh-CN" altLang="en-US" sz="2800" dirty="0"/>
              <a:t>的形式存在，</a:t>
            </a:r>
            <a:r>
              <a:rPr lang="en-US" altLang="zh-CN" sz="2800" dirty="0"/>
              <a:t>ABR</a:t>
            </a:r>
            <a:r>
              <a:rPr lang="zh-CN" altLang="en-US" sz="2800" dirty="0"/>
              <a:t>也会产生一个缺省的</a:t>
            </a:r>
            <a:r>
              <a:rPr lang="en-US" altLang="zh-CN" sz="2800" dirty="0"/>
              <a:t>7</a:t>
            </a:r>
            <a:r>
              <a:rPr lang="zh-CN" altLang="en-US" sz="2800" dirty="0"/>
              <a:t>类</a:t>
            </a:r>
            <a:r>
              <a:rPr lang="en-US" altLang="zh-CN" sz="2800" dirty="0" err="1"/>
              <a:t>lsa</a:t>
            </a:r>
            <a:r>
              <a:rPr lang="zh-CN" altLang="en-US" sz="2800" dirty="0"/>
              <a:t>，其它路由器通过这条</a:t>
            </a:r>
            <a:r>
              <a:rPr lang="en-US" altLang="zh-CN" sz="2800" dirty="0" err="1"/>
              <a:t>lsa</a:t>
            </a:r>
            <a:r>
              <a:rPr lang="zh-CN" altLang="en-US" sz="2800" dirty="0"/>
              <a:t>计算出默认路由。</a:t>
            </a:r>
            <a:endParaRPr lang="en-US" altLang="zh-CN" sz="2800" dirty="0"/>
          </a:p>
          <a:p>
            <a:endParaRPr lang="zh-CN" altLang="en-US" sz="28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094BC378-8FC9-4EC6-A3F9-FFEA8E8B4AF1}" type="slidenum">
              <a:rPr lang="en-US" altLang="zh-CN" smtClean="0">
                <a:latin typeface="华文行楷" panose="02010800040101010101" pitchFamily="2" charset="-122"/>
                <a:ea typeface="华文行楷" panose="02010800040101010101" pitchFamily="2" charset="-122"/>
              </a:rPr>
              <a:t>23</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923339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特殊区域</a:t>
            </a:r>
            <a:r>
              <a:rPr lang="en-US" altLang="zh-CN" dirty="0"/>
              <a:t>—</a:t>
            </a:r>
            <a:r>
              <a:rPr lang="zh-CN" altLang="en-US" dirty="0" smtClean="0"/>
              <a:t>完全次末节</a:t>
            </a:r>
            <a:r>
              <a:rPr lang="zh-CN" altLang="en-US" dirty="0"/>
              <a:t>区域</a:t>
            </a:r>
          </a:p>
        </p:txBody>
      </p:sp>
      <p:sp>
        <p:nvSpPr>
          <p:cNvPr id="3" name="内容占位符 2"/>
          <p:cNvSpPr>
            <a:spLocks noGrp="1"/>
          </p:cNvSpPr>
          <p:nvPr>
            <p:ph idx="1"/>
          </p:nvPr>
        </p:nvSpPr>
        <p:spPr/>
        <p:txBody>
          <a:bodyPr>
            <a:normAutofit/>
          </a:bodyPr>
          <a:lstStyle/>
          <a:p>
            <a:r>
              <a:rPr lang="zh-CN" altLang="en-US" sz="2800" dirty="0"/>
              <a:t>完全次末节区域：</a:t>
            </a:r>
            <a:r>
              <a:rPr lang="en-US" altLang="zh-CN" sz="2800" dirty="0"/>
              <a:t>total </a:t>
            </a:r>
            <a:r>
              <a:rPr lang="en-US" altLang="zh-CN" sz="2800" dirty="0" err="1"/>
              <a:t>nssa</a:t>
            </a:r>
            <a:r>
              <a:rPr lang="zh-CN" altLang="en-US" sz="2800" dirty="0"/>
              <a:t>，与</a:t>
            </a:r>
            <a:r>
              <a:rPr lang="en-US" altLang="zh-CN" sz="2800" dirty="0"/>
              <a:t>total stub</a:t>
            </a:r>
            <a:r>
              <a:rPr lang="zh-CN" altLang="en-US" sz="2800" dirty="0"/>
              <a:t>类似，这个区域也是连</a:t>
            </a:r>
            <a:r>
              <a:rPr lang="en-US" altLang="zh-CN" sz="2800" dirty="0"/>
              <a:t>3</a:t>
            </a:r>
            <a:r>
              <a:rPr lang="zh-CN" altLang="en-US" sz="2800" dirty="0"/>
              <a:t>类</a:t>
            </a:r>
            <a:r>
              <a:rPr lang="en-US" altLang="zh-CN" sz="2800" dirty="0" err="1"/>
              <a:t>lsa</a:t>
            </a:r>
            <a:r>
              <a:rPr lang="zh-CN" altLang="en-US" sz="2800" dirty="0"/>
              <a:t>都过滤掉，即其它区域产生的</a:t>
            </a:r>
            <a:r>
              <a:rPr lang="en-US" altLang="zh-CN" sz="2800" dirty="0" err="1"/>
              <a:t>lsa</a:t>
            </a:r>
            <a:r>
              <a:rPr lang="zh-CN" altLang="en-US" sz="2800" dirty="0"/>
              <a:t>将无法进入该区域。但是</a:t>
            </a:r>
            <a:r>
              <a:rPr lang="en-US" altLang="zh-CN" sz="2800" dirty="0"/>
              <a:t>ABR</a:t>
            </a:r>
            <a:r>
              <a:rPr lang="zh-CN" altLang="en-US" sz="2800" dirty="0"/>
              <a:t>会产生一个缺省的</a:t>
            </a:r>
            <a:r>
              <a:rPr lang="en-US" altLang="zh-CN" sz="2800" dirty="0"/>
              <a:t>3</a:t>
            </a:r>
            <a:r>
              <a:rPr lang="zh-CN" altLang="en-US" sz="2800" dirty="0"/>
              <a:t>类</a:t>
            </a:r>
            <a:r>
              <a:rPr lang="en-US" altLang="zh-CN" sz="2800" dirty="0" err="1"/>
              <a:t>lsa</a:t>
            </a:r>
            <a:r>
              <a:rPr lang="zh-CN" altLang="en-US" sz="2800" dirty="0"/>
              <a:t>，其它路由器通过这条</a:t>
            </a:r>
            <a:r>
              <a:rPr lang="en-US" altLang="zh-CN" sz="2800" dirty="0" err="1"/>
              <a:t>lsa</a:t>
            </a:r>
            <a:r>
              <a:rPr lang="zh-CN" altLang="en-US" sz="2800" dirty="0"/>
              <a:t>计算出默认路由。</a:t>
            </a:r>
            <a:endParaRPr lang="en-US" altLang="zh-CN" sz="2800" dirty="0"/>
          </a:p>
          <a:p>
            <a:endParaRPr lang="zh-CN" altLang="en-US" sz="28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0E89CF89-101A-4B3F-B209-500B63628554}" type="slidenum">
              <a:rPr lang="en-US" altLang="zh-CN" smtClean="0">
                <a:latin typeface="华文行楷" panose="02010800040101010101" pitchFamily="2" charset="-122"/>
                <a:ea typeface="华文行楷" panose="02010800040101010101" pitchFamily="2" charset="-122"/>
              </a:rPr>
              <a:t>24</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26113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84406"/>
            <a:ext cx="7886700" cy="1325562"/>
          </a:xfrm>
        </p:spPr>
        <p:txBody>
          <a:bodyPr/>
          <a:lstStyle/>
          <a:p>
            <a:r>
              <a:rPr lang="zh-CN" altLang="en-US" dirty="0" smtClean="0"/>
              <a:t>多区域</a:t>
            </a:r>
            <a:r>
              <a:rPr lang="en-US" altLang="zh-CN" dirty="0" smtClean="0"/>
              <a:t>OSPF</a:t>
            </a:r>
            <a:r>
              <a:rPr lang="zh-CN" altLang="en-US" dirty="0" smtClean="0"/>
              <a:t>的配置</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033188" y="-483675"/>
            <a:ext cx="2459086" cy="6104818"/>
          </a:xfr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0028" b="14306"/>
          <a:stretch/>
        </p:blipFill>
        <p:spPr>
          <a:xfrm rot="16200000">
            <a:off x="2995886" y="2012717"/>
            <a:ext cx="2533695" cy="6104818"/>
          </a:xfrm>
          <a:prstGeom prst="rect">
            <a:avLst/>
          </a:prstGeom>
        </p:spPr>
      </p:pic>
      <p:sp>
        <p:nvSpPr>
          <p:cNvPr id="6" name="文本框 5"/>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B0F49AE7-9C2E-457E-9199-41871AA0DD44}" type="slidenum">
              <a:rPr lang="en-US" altLang="zh-CN" smtClean="0">
                <a:latin typeface="华文行楷" panose="02010800040101010101" pitchFamily="2" charset="-122"/>
                <a:ea typeface="华文行楷" panose="02010800040101010101" pitchFamily="2" charset="-122"/>
              </a:rPr>
              <a:t>25</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540792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84406"/>
            <a:ext cx="7886700" cy="1325562"/>
          </a:xfrm>
        </p:spPr>
        <p:txBody>
          <a:bodyPr/>
          <a:lstStyle/>
          <a:p>
            <a:r>
              <a:rPr lang="zh-CN" altLang="en-US" dirty="0" smtClean="0"/>
              <a:t>多区域</a:t>
            </a:r>
            <a:r>
              <a:rPr lang="en-US" altLang="zh-CN" dirty="0" smtClean="0"/>
              <a:t>OSPF</a:t>
            </a:r>
            <a:r>
              <a:rPr lang="zh-CN" altLang="en-US" dirty="0" smtClean="0"/>
              <a:t>的排错</a:t>
            </a:r>
            <a:endParaRPr lang="zh-CN" altLang="en-US" dirty="0"/>
          </a:p>
        </p:txBody>
      </p:sp>
      <p:sp>
        <p:nvSpPr>
          <p:cNvPr id="6" name="文本框 5"/>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B0F49AE7-9C2E-457E-9199-41871AA0DD44}" type="slidenum">
              <a:rPr lang="en-US" altLang="zh-CN" smtClean="0">
                <a:latin typeface="华文行楷" panose="02010800040101010101" pitchFamily="2" charset="-122"/>
                <a:ea typeface="华文行楷" panose="02010800040101010101" pitchFamily="2" charset="-122"/>
              </a:rPr>
              <a:t>26</a:t>
            </a:fld>
            <a:endParaRPr lang="zh-CN" altLang="en-US" dirty="0">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633845" y="1445138"/>
            <a:ext cx="7886700" cy="4351337"/>
          </a:xfrm>
        </p:spPr>
        <p:txBody>
          <a:bodyPr>
            <a:normAutofit/>
          </a:bodyPr>
          <a:lstStyle/>
          <a:p>
            <a:r>
              <a:rPr lang="zh-CN" altLang="en-US" sz="2400" dirty="0" smtClean="0"/>
              <a:t>形成接口信息汇总表</a:t>
            </a:r>
            <a:r>
              <a:rPr lang="en-US" altLang="zh-CN" sz="2400" dirty="0" smtClean="0"/>
              <a:t>9-1</a:t>
            </a:r>
          </a:p>
          <a:p>
            <a:r>
              <a:rPr lang="zh-CN" altLang="en-US" sz="2400" dirty="0" smtClean="0"/>
              <a:t>查看各路由器</a:t>
            </a:r>
            <a:r>
              <a:rPr lang="en-US" altLang="zh-CN" sz="2400" dirty="0" smtClean="0"/>
              <a:t>OSPF</a:t>
            </a:r>
            <a:r>
              <a:rPr lang="zh-CN" altLang="en-US" sz="2400" dirty="0" smtClean="0"/>
              <a:t>配置</a:t>
            </a:r>
            <a:endParaRPr lang="en-US" altLang="zh-CN" sz="2400" dirty="0" smtClean="0"/>
          </a:p>
          <a:p>
            <a:pPr lvl="1"/>
            <a:r>
              <a:rPr lang="en-US" altLang="zh-CN" sz="2400" dirty="0" smtClean="0"/>
              <a:t>Display  current-configuration  configuration </a:t>
            </a:r>
            <a:r>
              <a:rPr lang="en-US" altLang="zh-CN" sz="2400" dirty="0" err="1" smtClean="0"/>
              <a:t>ospf</a:t>
            </a:r>
            <a:endParaRPr lang="en-US" altLang="zh-CN" sz="2400" dirty="0"/>
          </a:p>
          <a:p>
            <a:pPr marL="171450" lvl="1">
              <a:spcBef>
                <a:spcPts val="750"/>
              </a:spcBef>
            </a:pPr>
            <a:r>
              <a:rPr lang="zh-CN" altLang="en-US" sz="2400" dirty="0"/>
              <a:t>查看有关</a:t>
            </a:r>
            <a:r>
              <a:rPr lang="en-US" altLang="zh-CN" sz="2400" dirty="0"/>
              <a:t>NSSA</a:t>
            </a:r>
            <a:r>
              <a:rPr lang="zh-CN" altLang="en-US" sz="2400" dirty="0"/>
              <a:t>区域的特殊</a:t>
            </a:r>
            <a:r>
              <a:rPr lang="zh-CN" altLang="en-US" sz="2400" dirty="0" smtClean="0"/>
              <a:t>路由</a:t>
            </a:r>
            <a:endParaRPr lang="en-US" altLang="zh-CN" sz="2400" dirty="0" smtClean="0"/>
          </a:p>
          <a:p>
            <a:pPr marL="171450" lvl="1">
              <a:spcBef>
                <a:spcPts val="750"/>
              </a:spcBef>
            </a:pPr>
            <a:r>
              <a:rPr lang="zh-CN" altLang="en-US" sz="2400" dirty="0" smtClean="0"/>
              <a:t>查看外部路由</a:t>
            </a:r>
            <a:endParaRPr lang="en-US" altLang="zh-CN" sz="2400" dirty="0" smtClean="0"/>
          </a:p>
          <a:p>
            <a:pPr marL="171450" lvl="1">
              <a:spcBef>
                <a:spcPts val="750"/>
              </a:spcBef>
            </a:pPr>
            <a:r>
              <a:rPr lang="en-US" altLang="zh-CN" sz="2400" dirty="0" err="1"/>
              <a:t>tracert</a:t>
            </a:r>
            <a:endParaRPr lang="zh-CN" altLang="en-US" sz="2400" dirty="0"/>
          </a:p>
          <a:p>
            <a:pPr marL="171450" lvl="1">
              <a:spcBef>
                <a:spcPts val="750"/>
              </a:spcBef>
            </a:pPr>
            <a:endParaRPr lang="zh-CN" altLang="en-US" sz="2400" dirty="0"/>
          </a:p>
        </p:txBody>
      </p:sp>
    </p:spTree>
    <p:extLst>
      <p:ext uri="{BB962C8B-B14F-4D97-AF65-F5344CB8AC3E}">
        <p14:creationId xmlns:p14="http://schemas.microsoft.com/office/powerpoint/2010/main" val="1965924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365760"/>
            <a:ext cx="7886700" cy="754586"/>
          </a:xfrm>
        </p:spPr>
        <p:txBody>
          <a:bodyPr/>
          <a:lstStyle/>
          <a:p>
            <a:r>
              <a:rPr lang="en-US" altLang="zh-CN" dirty="0" smtClean="0"/>
              <a:t>OSPF</a:t>
            </a:r>
            <a:r>
              <a:rPr lang="zh-CN" altLang="en-US" dirty="0" smtClean="0"/>
              <a:t>多区域背景</a:t>
            </a:r>
            <a:endParaRPr lang="zh-CN" altLang="en-US" dirty="0"/>
          </a:p>
        </p:txBody>
      </p:sp>
      <p:sp>
        <p:nvSpPr>
          <p:cNvPr id="3" name="内容占位符 2"/>
          <p:cNvSpPr>
            <a:spLocks noGrp="1"/>
          </p:cNvSpPr>
          <p:nvPr>
            <p:ph idx="1"/>
          </p:nvPr>
        </p:nvSpPr>
        <p:spPr>
          <a:xfrm>
            <a:off x="633845" y="1408671"/>
            <a:ext cx="7886700" cy="4771468"/>
          </a:xfrm>
        </p:spPr>
        <p:txBody>
          <a:bodyPr>
            <a:normAutofit lnSpcReduction="10000"/>
          </a:bodyPr>
          <a:lstStyle/>
          <a:p>
            <a:pPr>
              <a:buFont typeface="Wingdings" panose="05000000000000000000" pitchFamily="2" charset="2"/>
              <a:buChar char="Ø"/>
            </a:pPr>
            <a:r>
              <a:rPr lang="zh-CN" altLang="en-US" sz="2400" dirty="0"/>
              <a:t>在大型企业网络中，使用</a:t>
            </a:r>
            <a:r>
              <a:rPr lang="en-US" altLang="zh-CN" sz="2400" dirty="0"/>
              <a:t>OSPF</a:t>
            </a:r>
            <a:r>
              <a:rPr lang="zh-CN" altLang="en-US" sz="2400" dirty="0"/>
              <a:t>路由协议经常遇到以下</a:t>
            </a:r>
            <a:r>
              <a:rPr lang="zh-CN" altLang="en-US" sz="2400" dirty="0" smtClean="0"/>
              <a:t>问题：</a:t>
            </a:r>
            <a:endParaRPr lang="en-US" altLang="zh-CN" sz="2400" dirty="0" smtClean="0"/>
          </a:p>
          <a:p>
            <a:pPr lvl="1"/>
            <a:r>
              <a:rPr lang="zh-CN" altLang="en-US" sz="2200" dirty="0" smtClean="0"/>
              <a:t>在</a:t>
            </a:r>
            <a:r>
              <a:rPr lang="zh-CN" altLang="en-US" sz="2200" dirty="0"/>
              <a:t>大型企业网络中，网络结构的变化是时常发生的，因此</a:t>
            </a:r>
            <a:r>
              <a:rPr lang="en-US" altLang="zh-CN" sz="2200" dirty="0"/>
              <a:t>OSPF</a:t>
            </a:r>
            <a:r>
              <a:rPr lang="zh-CN" altLang="en-US" sz="2200" dirty="0"/>
              <a:t>路由器就会经常运行</a:t>
            </a:r>
            <a:r>
              <a:rPr lang="en-US" altLang="zh-CN" sz="2200" dirty="0"/>
              <a:t>SPF</a:t>
            </a:r>
            <a:r>
              <a:rPr lang="zh-CN" altLang="en-US" sz="2200" dirty="0"/>
              <a:t>算法来重新计算路由信息，大量消耗路由器的</a:t>
            </a:r>
            <a:r>
              <a:rPr lang="en-US" altLang="zh-CN" sz="2200" dirty="0"/>
              <a:t>CPU</a:t>
            </a:r>
            <a:r>
              <a:rPr lang="zh-CN" altLang="en-US" sz="2200" dirty="0"/>
              <a:t>和内存资源。</a:t>
            </a:r>
          </a:p>
          <a:p>
            <a:pPr lvl="1"/>
            <a:r>
              <a:rPr lang="zh-CN" altLang="en-US" sz="2200" dirty="0"/>
              <a:t>在</a:t>
            </a:r>
            <a:r>
              <a:rPr lang="en-US" altLang="zh-CN" sz="2200" dirty="0"/>
              <a:t>OSPF</a:t>
            </a:r>
            <a:r>
              <a:rPr lang="zh-CN" altLang="en-US" sz="2200" dirty="0"/>
              <a:t>网络中，随着多条路径的增加，路由表变得越来越庞大，每一次路径的改变都使路由器不得不花大量的时间和资源去重新计算路由表，路由器变得越来越低效。</a:t>
            </a:r>
          </a:p>
          <a:p>
            <a:pPr lvl="1"/>
            <a:r>
              <a:rPr lang="zh-CN" altLang="en-US" sz="2200" dirty="0"/>
              <a:t>包含完整网络结构信息的链路状态数据库也会越来越大，这将有可能使路由器的</a:t>
            </a:r>
            <a:r>
              <a:rPr lang="en-US" altLang="zh-CN" sz="2200" dirty="0"/>
              <a:t>CPU</a:t>
            </a:r>
            <a:r>
              <a:rPr lang="zh-CN" altLang="en-US" sz="2200" dirty="0"/>
              <a:t>和内存资源彻底耗尽，从而导致路由器的崩溃</a:t>
            </a:r>
            <a:r>
              <a:rPr lang="zh-CN" altLang="en-US" sz="2200" dirty="0"/>
              <a:t>。</a:t>
            </a:r>
            <a:endParaRPr lang="en-US" altLang="zh-CN" sz="2200" dirty="0"/>
          </a:p>
          <a:p>
            <a:pPr marL="171450" lvl="1">
              <a:spcBef>
                <a:spcPts val="750"/>
              </a:spcBef>
              <a:buFont typeface="Wingdings" panose="05000000000000000000" pitchFamily="2" charset="2"/>
              <a:buChar char="Ø"/>
            </a:pPr>
            <a:r>
              <a:rPr lang="zh-CN" altLang="en-US" sz="2400" dirty="0" smtClean="0"/>
              <a:t>为了</a:t>
            </a:r>
            <a:r>
              <a:rPr lang="zh-CN" altLang="en-US" sz="2400" dirty="0"/>
              <a:t>解决</a:t>
            </a:r>
            <a:r>
              <a:rPr lang="zh-CN" altLang="en-US" sz="2400" dirty="0" smtClean="0"/>
              <a:t>这些问题</a:t>
            </a:r>
            <a:r>
              <a:rPr lang="zh-CN" altLang="en-US" sz="2400" dirty="0"/>
              <a:t>，</a:t>
            </a:r>
            <a:r>
              <a:rPr lang="en-US" altLang="zh-CN" sz="2400" dirty="0"/>
              <a:t>OSPF</a:t>
            </a:r>
            <a:r>
              <a:rPr lang="zh-CN" altLang="en-US" sz="2400" dirty="0"/>
              <a:t>允许把大型区域划分成多个更易管理的小型区域。这些小型区域可以交换路由汇总信息，而不是每一个路由的细节。通过划分成多个小型区域，</a:t>
            </a:r>
            <a:r>
              <a:rPr lang="en-US" altLang="zh-CN" sz="2400" dirty="0"/>
              <a:t>OSPF</a:t>
            </a:r>
            <a:r>
              <a:rPr lang="zh-CN" altLang="en-US" sz="2400" dirty="0"/>
              <a:t>的工作可以更加</a:t>
            </a:r>
            <a:r>
              <a:rPr lang="zh-CN" altLang="en-US" sz="2400" dirty="0" smtClean="0"/>
              <a:t>流畅。</a:t>
            </a:r>
            <a:endParaRPr lang="en-US" altLang="zh-CN" sz="2400" dirty="0" smtClean="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FBDBECF9-1A0D-4105-B73D-D5BEEAF3EDA3}" type="slidenum">
              <a:rPr lang="en-US" altLang="zh-CN" smtClean="0">
                <a:latin typeface="华文行楷" panose="02010800040101010101" pitchFamily="2" charset="-122"/>
                <a:ea typeface="华文行楷" panose="02010800040101010101" pitchFamily="2" charset="-122"/>
              </a:rPr>
              <a:t>3</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54954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OSPF</a:t>
            </a:r>
            <a:r>
              <a:rPr lang="zh-CN" altLang="en-US" b="1" dirty="0"/>
              <a:t>区域</a:t>
            </a:r>
            <a:endParaRPr lang="zh-CN" altLang="en-US" dirty="0"/>
          </a:p>
        </p:txBody>
      </p:sp>
      <p:sp>
        <p:nvSpPr>
          <p:cNvPr id="3" name="内容占位符 2"/>
          <p:cNvSpPr>
            <a:spLocks noGrp="1"/>
          </p:cNvSpPr>
          <p:nvPr>
            <p:ph idx="1"/>
          </p:nvPr>
        </p:nvSpPr>
        <p:spPr>
          <a:xfrm>
            <a:off x="478270" y="1433385"/>
            <a:ext cx="7886700" cy="4351337"/>
          </a:xfrm>
        </p:spPr>
        <p:txBody>
          <a:bodyPr/>
          <a:lstStyle/>
          <a:p>
            <a:pPr latinLnBrk="1"/>
            <a:r>
              <a:rPr lang="zh-CN" altLang="en-US" b="1" dirty="0"/>
              <a:t>它适合大型网络区域，比如：移动、联通、电信，比他们更大的比如还有国家电网。</a:t>
            </a:r>
            <a:endParaRPr lang="zh-CN" altLang="en-US" dirty="0"/>
          </a:p>
          <a:p>
            <a:pPr lvl="1" latinLnBrk="1"/>
            <a:r>
              <a:rPr lang="en-US" altLang="zh-CN" b="1" dirty="0" smtClean="0"/>
              <a:t>Area0</a:t>
            </a:r>
            <a:r>
              <a:rPr lang="en-US" altLang="zh-CN" b="1" dirty="0"/>
              <a:t>:</a:t>
            </a:r>
            <a:r>
              <a:rPr lang="zh-CN" altLang="en-US" b="1" dirty="0"/>
              <a:t>骨干区域</a:t>
            </a:r>
            <a:endParaRPr lang="zh-CN" altLang="en-US" dirty="0"/>
          </a:p>
          <a:p>
            <a:pPr lvl="1" latinLnBrk="1"/>
            <a:r>
              <a:rPr lang="en-US" altLang="zh-CN" b="1" dirty="0" smtClean="0"/>
              <a:t>Area1</a:t>
            </a:r>
            <a:r>
              <a:rPr lang="zh-CN" altLang="en-US" b="1" dirty="0"/>
              <a:t>：子区域</a:t>
            </a:r>
            <a:endParaRPr lang="zh-CN" altLang="en-US" dirty="0"/>
          </a:p>
          <a:p>
            <a:pPr lvl="1" latinLnBrk="1"/>
            <a:r>
              <a:rPr lang="en-US" altLang="zh-CN" b="1" dirty="0" smtClean="0"/>
              <a:t>Area2</a:t>
            </a:r>
            <a:r>
              <a:rPr lang="zh-CN" altLang="en-US" b="1" dirty="0"/>
              <a:t>：子区域</a:t>
            </a:r>
            <a:endParaRPr lang="zh-CN" altLang="en-US" dirty="0"/>
          </a:p>
          <a:p>
            <a:endParaRPr lang="zh-CN" altLang="en-US" dirty="0"/>
          </a:p>
        </p:txBody>
      </p:sp>
      <p:pic>
        <p:nvPicPr>
          <p:cNvPr id="1026" name="Picture 2" descr="QQ截图201808022058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6173" y="2136646"/>
            <a:ext cx="6134100" cy="364807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52155"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AB8F4E81-894A-472D-8C77-1D428BCE5921}" type="slidenum">
              <a:rPr lang="en-US" altLang="zh-CN" smtClean="0">
                <a:latin typeface="华文行楷" panose="02010800040101010101" pitchFamily="2" charset="-122"/>
                <a:ea typeface="华文行楷" panose="02010800040101010101" pitchFamily="2" charset="-122"/>
              </a:rPr>
              <a:t>4</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786931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OSPF</a:t>
            </a:r>
            <a:r>
              <a:rPr lang="zh-CN" altLang="en-US" dirty="0" smtClean="0"/>
              <a:t>分层结构的好处</a:t>
            </a:r>
            <a:endParaRPr lang="zh-CN" altLang="en-US" dirty="0"/>
          </a:p>
        </p:txBody>
      </p:sp>
      <p:sp>
        <p:nvSpPr>
          <p:cNvPr id="3" name="内容占位符 2"/>
          <p:cNvSpPr>
            <a:spLocks noGrp="1"/>
          </p:cNvSpPr>
          <p:nvPr>
            <p:ph idx="1"/>
          </p:nvPr>
        </p:nvSpPr>
        <p:spPr/>
        <p:txBody>
          <a:bodyPr>
            <a:normAutofit/>
          </a:bodyPr>
          <a:lstStyle/>
          <a:p>
            <a:pPr lvl="2"/>
            <a:r>
              <a:rPr lang="zh-CN" altLang="en-US" sz="2900" dirty="0" smtClean="0"/>
              <a:t>降低</a:t>
            </a:r>
            <a:r>
              <a:rPr lang="zh-CN" altLang="en-US" sz="2900" dirty="0"/>
              <a:t>了</a:t>
            </a:r>
            <a:r>
              <a:rPr lang="en-US" altLang="zh-CN" sz="2900" dirty="0"/>
              <a:t>SPF</a:t>
            </a:r>
            <a:r>
              <a:rPr lang="zh-CN" altLang="en-US" sz="2900" dirty="0"/>
              <a:t>运算的频率</a:t>
            </a:r>
          </a:p>
          <a:p>
            <a:pPr lvl="2"/>
            <a:r>
              <a:rPr lang="zh-CN" altLang="en-US" sz="2900" dirty="0"/>
              <a:t>减小了路由表</a:t>
            </a:r>
          </a:p>
          <a:p>
            <a:pPr lvl="2"/>
            <a:r>
              <a:rPr lang="zh-CN" altLang="en-US" sz="2900" dirty="0"/>
              <a:t>减小了链路状态更新报文的</a:t>
            </a:r>
            <a:r>
              <a:rPr lang="zh-CN" altLang="en-US" sz="2900" dirty="0" smtClean="0"/>
              <a:t>流量</a:t>
            </a:r>
            <a:endParaRPr lang="en-US" altLang="zh-CN" sz="2900" dirty="0" smtClean="0"/>
          </a:p>
          <a:p>
            <a:pPr lvl="2"/>
            <a:r>
              <a:rPr lang="zh-CN" altLang="en-US" sz="3200" dirty="0" smtClean="0"/>
              <a:t>改善</a:t>
            </a:r>
            <a:r>
              <a:rPr lang="zh-CN" altLang="en-US" sz="3200" dirty="0"/>
              <a:t>网络的可</a:t>
            </a:r>
            <a:r>
              <a:rPr lang="zh-CN" altLang="en-US" sz="3200" dirty="0" smtClean="0"/>
              <a:t>扩展性</a:t>
            </a:r>
            <a:endParaRPr lang="en-US" altLang="zh-CN" sz="3200" dirty="0" smtClean="0"/>
          </a:p>
          <a:p>
            <a:pPr lvl="2"/>
            <a:r>
              <a:rPr lang="zh-CN" altLang="en-US" sz="3200" dirty="0" smtClean="0"/>
              <a:t>提高了收敛速度</a:t>
            </a:r>
            <a:endParaRPr lang="zh-CN" altLang="en-US" sz="32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51EBC1D4-2E51-4BF3-AFD1-58789F73590B}" type="slidenum">
              <a:rPr lang="en-US" altLang="zh-CN" smtClean="0">
                <a:latin typeface="华文行楷" panose="02010800040101010101" pitchFamily="2" charset="-122"/>
                <a:ea typeface="华文行楷" panose="02010800040101010101" pitchFamily="2" charset="-122"/>
              </a:rPr>
              <a:t>5</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03710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区域编号</a:t>
            </a:r>
            <a:endParaRPr lang="zh-CN" altLang="en-US" dirty="0"/>
          </a:p>
        </p:txBody>
      </p:sp>
      <p:sp>
        <p:nvSpPr>
          <p:cNvPr id="3" name="内容占位符 2"/>
          <p:cNvSpPr>
            <a:spLocks noGrp="1"/>
          </p:cNvSpPr>
          <p:nvPr>
            <p:ph idx="1"/>
          </p:nvPr>
        </p:nvSpPr>
        <p:spPr>
          <a:xfrm>
            <a:off x="633845" y="1458097"/>
            <a:ext cx="7886700" cy="4722041"/>
          </a:xfrm>
        </p:spPr>
        <p:txBody>
          <a:bodyPr>
            <a:normAutofit/>
          </a:bodyPr>
          <a:lstStyle/>
          <a:p>
            <a:r>
              <a:rPr lang="en-US" altLang="zh-CN" sz="2400" dirty="0" smtClean="0"/>
              <a:t>32</a:t>
            </a:r>
            <a:r>
              <a:rPr lang="zh-CN" altLang="en-US" sz="2400" dirty="0" smtClean="0"/>
              <a:t>位二进制数，既可以点分十进制表示，也可以直接表示为十进制数。</a:t>
            </a:r>
            <a:endParaRPr lang="en-US" altLang="zh-CN" sz="2400" dirty="0" smtClean="0"/>
          </a:p>
          <a:p>
            <a:r>
              <a:rPr lang="zh-CN" altLang="en-US" sz="2400" dirty="0" smtClean="0"/>
              <a:t>区域数值小时，用十进制数比较方便，如</a:t>
            </a:r>
            <a:r>
              <a:rPr lang="en-US" altLang="zh-CN" sz="2400" dirty="0" smtClean="0"/>
              <a:t>0</a:t>
            </a:r>
            <a:r>
              <a:rPr lang="zh-CN" altLang="en-US" sz="2400" dirty="0" smtClean="0"/>
              <a:t>代表</a:t>
            </a:r>
            <a:r>
              <a:rPr lang="en-US" altLang="zh-CN" sz="2400" dirty="0" smtClean="0"/>
              <a:t>0.0.0.0</a:t>
            </a:r>
          </a:p>
          <a:p>
            <a:r>
              <a:rPr lang="zh-CN" altLang="en-US" sz="2400" dirty="0" smtClean="0"/>
              <a:t>区域数值较大时，用点分法更方便，如</a:t>
            </a:r>
            <a:r>
              <a:rPr lang="en-US" altLang="zh-CN" sz="2400" dirty="0" smtClean="0"/>
              <a:t>10.1.1.1</a:t>
            </a:r>
            <a:r>
              <a:rPr lang="zh-CN" altLang="en-US" sz="2400" dirty="0" smtClean="0"/>
              <a:t>代表</a:t>
            </a:r>
            <a:r>
              <a:rPr lang="en-US" altLang="zh-CN" sz="2400" dirty="0" smtClean="0"/>
              <a:t>167837953</a:t>
            </a:r>
          </a:p>
          <a:p>
            <a:endParaRPr lang="en-US" altLang="zh-CN" sz="2400" dirty="0" smtClean="0"/>
          </a:p>
          <a:p>
            <a:r>
              <a:rPr lang="en-US" altLang="zh-CN" sz="2400" dirty="0" smtClean="0"/>
              <a:t>IP</a:t>
            </a:r>
            <a:r>
              <a:rPr lang="zh-CN" altLang="en-US" sz="2400" dirty="0" smtClean="0"/>
              <a:t>地址和数字地址的举例：</a:t>
            </a:r>
            <a:endParaRPr lang="zh-CN" altLang="en-US" sz="2400" dirty="0"/>
          </a:p>
          <a:p>
            <a:pPr lvl="1"/>
            <a:r>
              <a:rPr lang="zh-CN" altLang="en-US" sz="2000" dirty="0" smtClean="0"/>
              <a:t>将</a:t>
            </a:r>
            <a:r>
              <a:rPr lang="en-US" altLang="zh-CN" sz="2000" dirty="0" smtClean="0"/>
              <a:t>219.239.110.138</a:t>
            </a:r>
            <a:r>
              <a:rPr lang="zh-CN" altLang="en-US" sz="2000" dirty="0" smtClean="0"/>
              <a:t>转换为数字地址。</a:t>
            </a:r>
            <a:endParaRPr lang="en-US" altLang="zh-CN" sz="2000" dirty="0"/>
          </a:p>
          <a:p>
            <a:pPr lvl="1"/>
            <a:r>
              <a:rPr lang="zh-CN" altLang="en-US" sz="2000" dirty="0"/>
              <a:t>具体计算过程如下：</a:t>
            </a:r>
          </a:p>
          <a:p>
            <a:pPr lvl="1"/>
            <a:r>
              <a:rPr lang="en-US" altLang="zh-CN" sz="2000" dirty="0"/>
              <a:t>219*256</a:t>
            </a:r>
            <a:r>
              <a:rPr lang="en-US" altLang="zh-CN" sz="2000" baseline="30000" dirty="0"/>
              <a:t>3</a:t>
            </a:r>
            <a:r>
              <a:rPr lang="en-US" altLang="zh-CN" sz="2000" dirty="0"/>
              <a:t>+ 239*256</a:t>
            </a:r>
            <a:r>
              <a:rPr lang="en-US" altLang="zh-CN" sz="2000" baseline="30000" dirty="0"/>
              <a:t>2</a:t>
            </a:r>
            <a:r>
              <a:rPr lang="en-US" altLang="zh-CN" sz="2000" dirty="0"/>
              <a:t>+110*256</a:t>
            </a:r>
            <a:r>
              <a:rPr lang="en-US" altLang="zh-CN" sz="2000" baseline="30000" dirty="0"/>
              <a:t>1</a:t>
            </a:r>
            <a:r>
              <a:rPr lang="en-US" altLang="zh-CN" sz="2000" dirty="0"/>
              <a:t>+138*256</a:t>
            </a:r>
            <a:r>
              <a:rPr lang="en-US" altLang="zh-CN" sz="2000" baseline="30000" dirty="0"/>
              <a:t>0</a:t>
            </a:r>
            <a:r>
              <a:rPr lang="en-US" altLang="zh-CN" sz="2000" dirty="0"/>
              <a:t>=</a:t>
            </a:r>
            <a:r>
              <a:rPr lang="en-US" altLang="zh-CN" sz="2000" b="1" dirty="0"/>
              <a:t>3689901706</a:t>
            </a:r>
            <a:endParaRPr lang="zh-CN" altLang="en-US" sz="2000" dirty="0"/>
          </a:p>
          <a:p>
            <a:pPr lvl="1"/>
            <a:r>
              <a:rPr lang="en-US" altLang="zh-CN" sz="2000" dirty="0"/>
              <a:t>219.239.110.138--&gt;</a:t>
            </a:r>
            <a:r>
              <a:rPr lang="en-US" altLang="zh-CN" sz="2000" b="1" dirty="0"/>
              <a:t>3689901706</a:t>
            </a:r>
            <a:endParaRPr lang="zh-CN" altLang="en-US" sz="2000" dirty="0"/>
          </a:p>
          <a:p>
            <a:pPr lvl="1"/>
            <a:r>
              <a:rPr lang="zh-CN" altLang="en-US" sz="2000" dirty="0"/>
              <a:t>转换后的</a:t>
            </a:r>
            <a:r>
              <a:rPr lang="en-US" altLang="zh-CN" sz="2000" b="1" dirty="0"/>
              <a:t>3689901706</a:t>
            </a:r>
            <a:r>
              <a:rPr lang="zh-CN" altLang="en-US" sz="2000" dirty="0"/>
              <a:t>即为</a:t>
            </a:r>
            <a:r>
              <a:rPr lang="en-US" altLang="zh-CN" sz="2000" dirty="0" err="1"/>
              <a:t>ip</a:t>
            </a:r>
            <a:r>
              <a:rPr lang="en-US" altLang="zh-CN" sz="2000" dirty="0"/>
              <a:t> 219.239.110.138</a:t>
            </a:r>
            <a:r>
              <a:rPr lang="zh-CN" altLang="en-US" sz="2000" dirty="0"/>
              <a:t>的数字</a:t>
            </a:r>
            <a:r>
              <a:rPr lang="zh-CN" altLang="en-US" sz="2000" dirty="0" smtClean="0"/>
              <a:t>地址</a:t>
            </a:r>
            <a:endParaRPr lang="zh-CN" altLang="en-US" sz="20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636277F6-92E3-41F7-B424-EF746E12C232}" type="slidenum">
              <a:rPr lang="en-US" altLang="zh-CN" smtClean="0">
                <a:latin typeface="华文行楷" panose="02010800040101010101" pitchFamily="2" charset="-122"/>
                <a:ea typeface="华文行楷" panose="02010800040101010101" pitchFamily="2" charset="-122"/>
              </a:rPr>
              <a:t>6</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49246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骨干区域</a:t>
            </a:r>
            <a:endParaRPr lang="zh-CN" altLang="en-US" dirty="0"/>
          </a:p>
        </p:txBody>
      </p:sp>
      <p:sp>
        <p:nvSpPr>
          <p:cNvPr id="3" name="内容占位符 2"/>
          <p:cNvSpPr>
            <a:spLocks noGrp="1"/>
          </p:cNvSpPr>
          <p:nvPr>
            <p:ph idx="1"/>
          </p:nvPr>
        </p:nvSpPr>
        <p:spPr>
          <a:xfrm>
            <a:off x="633845" y="1351005"/>
            <a:ext cx="7886700" cy="4829133"/>
          </a:xfrm>
        </p:spPr>
        <p:txBody>
          <a:bodyPr>
            <a:normAutofit/>
          </a:bodyPr>
          <a:lstStyle/>
          <a:p>
            <a:r>
              <a:rPr lang="zh-CN" altLang="en-US" sz="2400" dirty="0"/>
              <a:t>产生背景，解决路由自环问题。</a:t>
            </a:r>
            <a:endParaRPr lang="en-US" altLang="zh-CN" sz="2400" dirty="0"/>
          </a:p>
          <a:p>
            <a:pPr lvl="1"/>
            <a:r>
              <a:rPr lang="zh-CN" altLang="en-US" sz="2000" dirty="0"/>
              <a:t>解决方法是所有</a:t>
            </a:r>
            <a:r>
              <a:rPr lang="en-US" altLang="zh-CN" sz="2000" dirty="0"/>
              <a:t>ABR</a:t>
            </a:r>
            <a:r>
              <a:rPr lang="zh-CN" altLang="en-US" sz="2000" dirty="0"/>
              <a:t>将本区域内的路由信息封装成</a:t>
            </a:r>
            <a:r>
              <a:rPr lang="en-US" altLang="zh-CN" sz="2000" dirty="0"/>
              <a:t>LSA</a:t>
            </a:r>
            <a:r>
              <a:rPr lang="zh-CN" altLang="en-US" sz="2000" dirty="0"/>
              <a:t>后，统一发给一个特定的</a:t>
            </a:r>
            <a:r>
              <a:rPr lang="zh-CN" altLang="en-US" sz="2000" dirty="0" smtClean="0"/>
              <a:t>区域</a:t>
            </a:r>
            <a:r>
              <a:rPr lang="en-US" altLang="zh-CN" sz="2000" dirty="0" smtClean="0"/>
              <a:t>---</a:t>
            </a:r>
            <a:r>
              <a:rPr lang="zh-CN" altLang="en-US" sz="2000" dirty="0" smtClean="0"/>
              <a:t>骨干</a:t>
            </a:r>
            <a:r>
              <a:rPr lang="zh-CN" altLang="en-US" sz="2000" dirty="0"/>
              <a:t>区域，再由骨干区域转发给其它区域。骨干区域的任务就是汇总每一个区域的网络拓扑到其他的区域。所有的区域间的通信都必须通过骨干区域，非骨干区域间不能通信，所以就不会产生路由自环。</a:t>
            </a:r>
          </a:p>
          <a:p>
            <a:r>
              <a:rPr lang="zh-CN" altLang="en-US" sz="2400" dirty="0" smtClean="0"/>
              <a:t>骨干区域，区域</a:t>
            </a:r>
            <a:r>
              <a:rPr lang="en-US" altLang="zh-CN" sz="2400" dirty="0" smtClean="0"/>
              <a:t>0</a:t>
            </a:r>
            <a:r>
              <a:rPr lang="zh-CN" altLang="en-US" sz="2400" dirty="0" smtClean="0"/>
              <a:t>（或者区域</a:t>
            </a:r>
            <a:r>
              <a:rPr lang="en-US" altLang="zh-CN" sz="2400" dirty="0" smtClean="0"/>
              <a:t>0.0.0.0</a:t>
            </a:r>
            <a:r>
              <a:rPr lang="zh-CN" altLang="en-US" sz="2400" dirty="0" smtClean="0"/>
              <a:t>），必须存在，它</a:t>
            </a:r>
            <a:r>
              <a:rPr lang="zh-CN" altLang="en-US" sz="2400" dirty="0"/>
              <a:t>是连接所有其他区域的核心域，相当于交换网络的汇聚层</a:t>
            </a:r>
            <a:r>
              <a:rPr lang="zh-CN" altLang="en-US" sz="2400" dirty="0" smtClean="0"/>
              <a:t>。</a:t>
            </a:r>
            <a:endParaRPr lang="en-US" altLang="zh-CN" sz="2400" dirty="0" smtClean="0"/>
          </a:p>
          <a:p>
            <a:endParaRPr lang="en-US" altLang="zh-CN" sz="2400" dirty="0"/>
          </a:p>
          <a:p>
            <a:endParaRPr lang="en-US" altLang="zh-CN" sz="2400" dirty="0" smtClean="0"/>
          </a:p>
        </p:txBody>
      </p:sp>
      <p:sp>
        <p:nvSpPr>
          <p:cNvPr id="4" name="文本框 3"/>
          <p:cNvSpPr txBox="1"/>
          <p:nvPr/>
        </p:nvSpPr>
        <p:spPr>
          <a:xfrm>
            <a:off x="237392" y="6418330"/>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FD6A3224-40EA-47DA-8E93-E94E05DA82EA}" type="slidenum">
              <a:rPr lang="en-US" altLang="zh-CN" smtClean="0">
                <a:latin typeface="华文行楷" panose="02010800040101010101" pitchFamily="2" charset="-122"/>
                <a:ea typeface="华文行楷" panose="02010800040101010101" pitchFamily="2" charset="-122"/>
              </a:rPr>
              <a:t>7</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1181123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OSPF</a:t>
            </a:r>
            <a:r>
              <a:rPr lang="zh-CN" altLang="en-US" dirty="0" smtClean="0"/>
              <a:t>路由器的类型</a:t>
            </a:r>
            <a:endParaRPr lang="zh-CN" altLang="en-US" dirty="0"/>
          </a:p>
        </p:txBody>
      </p:sp>
      <p:sp>
        <p:nvSpPr>
          <p:cNvPr id="3" name="内容占位符 2"/>
          <p:cNvSpPr>
            <a:spLocks noGrp="1"/>
          </p:cNvSpPr>
          <p:nvPr>
            <p:ph idx="1"/>
          </p:nvPr>
        </p:nvSpPr>
        <p:spPr>
          <a:xfrm>
            <a:off x="633845" y="1474574"/>
            <a:ext cx="7886700" cy="4351337"/>
          </a:xfrm>
        </p:spPr>
        <p:txBody>
          <a:bodyPr>
            <a:normAutofit fontScale="92500" lnSpcReduction="10000"/>
          </a:bodyPr>
          <a:lstStyle/>
          <a:p>
            <a:r>
              <a:rPr lang="zh-CN" altLang="en-US" sz="2400" dirty="0" smtClean="0"/>
              <a:t>内部路由器</a:t>
            </a:r>
            <a:r>
              <a:rPr lang="en-US" altLang="zh-CN" sz="2400" dirty="0" smtClean="0"/>
              <a:t>IR</a:t>
            </a:r>
          </a:p>
          <a:p>
            <a:pPr lvl="1"/>
            <a:r>
              <a:rPr lang="zh-CN" altLang="en-US" sz="2000" dirty="0"/>
              <a:t>所有</a:t>
            </a:r>
            <a:r>
              <a:rPr lang="zh-CN" altLang="en-US" sz="2000" dirty="0" smtClean="0"/>
              <a:t>接口被划分到同一个</a:t>
            </a:r>
            <a:r>
              <a:rPr lang="en-US" altLang="zh-CN" sz="2000" dirty="0" smtClean="0"/>
              <a:t>OSPF</a:t>
            </a:r>
            <a:r>
              <a:rPr lang="zh-CN" altLang="en-US" sz="2000" dirty="0" smtClean="0"/>
              <a:t>区域。</a:t>
            </a:r>
            <a:endParaRPr lang="en-US" altLang="zh-CN" sz="2000" dirty="0" smtClean="0"/>
          </a:p>
          <a:p>
            <a:r>
              <a:rPr lang="zh-CN" altLang="en-US" sz="2400" dirty="0"/>
              <a:t>骨干</a:t>
            </a:r>
            <a:r>
              <a:rPr lang="zh-CN" altLang="en-US" sz="2400" dirty="0" smtClean="0"/>
              <a:t>路由器</a:t>
            </a:r>
            <a:r>
              <a:rPr lang="en-US" altLang="zh-CN" sz="2400" dirty="0" smtClean="0"/>
              <a:t>BR</a:t>
            </a:r>
          </a:p>
          <a:p>
            <a:pPr lvl="1"/>
            <a:r>
              <a:rPr lang="zh-CN" altLang="en-US" sz="2000" dirty="0" smtClean="0"/>
              <a:t>有接口被划分到区域</a:t>
            </a:r>
            <a:r>
              <a:rPr lang="en-US" altLang="zh-CN" sz="2000" dirty="0" smtClean="0"/>
              <a:t>0</a:t>
            </a:r>
            <a:r>
              <a:rPr lang="zh-CN" altLang="en-US" sz="2000" dirty="0" smtClean="0"/>
              <a:t>中。</a:t>
            </a:r>
            <a:endParaRPr lang="en-US" altLang="zh-CN" sz="2000" dirty="0" smtClean="0"/>
          </a:p>
          <a:p>
            <a:r>
              <a:rPr lang="zh-CN" altLang="en-US" sz="2400" dirty="0" smtClean="0"/>
              <a:t>区域边界路由器</a:t>
            </a:r>
            <a:r>
              <a:rPr lang="en-US" altLang="zh-CN" sz="2400" dirty="0" smtClean="0"/>
              <a:t>ABR</a:t>
            </a:r>
          </a:p>
          <a:p>
            <a:pPr lvl="1"/>
            <a:r>
              <a:rPr lang="zh-CN" altLang="en-US" sz="2000" dirty="0" smtClean="0"/>
              <a:t>连接</a:t>
            </a:r>
            <a:r>
              <a:rPr lang="zh-CN" altLang="en-US" sz="2000" dirty="0"/>
              <a:t>一个或多个区域到骨干区域的路由器，并且这些路由器会作为域间通信量的路由网关</a:t>
            </a:r>
            <a:r>
              <a:rPr lang="zh-CN" altLang="en-US" sz="2000" dirty="0" smtClean="0"/>
              <a:t>。</a:t>
            </a:r>
            <a:endParaRPr lang="en-US" altLang="zh-CN" sz="2000" dirty="0" smtClean="0"/>
          </a:p>
          <a:p>
            <a:pPr lvl="1"/>
            <a:r>
              <a:rPr lang="en-US" altLang="zh-CN" sz="2000" dirty="0" smtClean="0"/>
              <a:t>ABR</a:t>
            </a:r>
            <a:r>
              <a:rPr lang="zh-CN" altLang="en-US" sz="2000" dirty="0"/>
              <a:t>路由器至少有一个接口是属于骨干区域的，而且必须为每一个与之相连的区域维护不同的链路状态数据库。正因为这个原因，</a:t>
            </a:r>
            <a:r>
              <a:rPr lang="en-US" altLang="zh-CN" sz="2000" dirty="0"/>
              <a:t>ABR</a:t>
            </a:r>
            <a:r>
              <a:rPr lang="zh-CN" altLang="en-US" sz="2000" dirty="0"/>
              <a:t>路由器通常需要比一般的内部路由器有更多的内存和更高性能的路由处理器。</a:t>
            </a:r>
            <a:r>
              <a:rPr lang="en-US" altLang="zh-CN" sz="2000" dirty="0"/>
              <a:t>ABR</a:t>
            </a:r>
            <a:r>
              <a:rPr lang="zh-CN" altLang="en-US" sz="2000" dirty="0"/>
              <a:t>路由器将会汇总与它相连区域的拓扑信息给骨干区域，然后将这些汇总信息传送给其他区域。</a:t>
            </a:r>
            <a:endParaRPr lang="en-US" altLang="zh-CN" sz="2000" dirty="0" smtClean="0"/>
          </a:p>
          <a:p>
            <a:r>
              <a:rPr lang="zh-CN" altLang="en-US" sz="2400" dirty="0" smtClean="0"/>
              <a:t>自治系统边界路由器</a:t>
            </a:r>
            <a:r>
              <a:rPr lang="en-US" altLang="zh-CN" sz="2400" dirty="0" smtClean="0"/>
              <a:t>ASBR</a:t>
            </a:r>
          </a:p>
          <a:p>
            <a:pPr lvl="1"/>
            <a:r>
              <a:rPr lang="zh-CN" altLang="en-US" sz="2000" dirty="0" smtClean="0"/>
              <a:t>将通过其他方式获得</a:t>
            </a:r>
            <a:r>
              <a:rPr lang="zh-CN" altLang="en-US" sz="2000" dirty="0"/>
              <a:t>（动态学习和静态配置）</a:t>
            </a:r>
            <a:r>
              <a:rPr lang="zh-CN" altLang="en-US" sz="2000" dirty="0" smtClean="0"/>
              <a:t>的外部路由条目注入到</a:t>
            </a:r>
            <a:r>
              <a:rPr lang="en-US" altLang="zh-CN" sz="2000" dirty="0" smtClean="0"/>
              <a:t>OSPF</a:t>
            </a:r>
            <a:r>
              <a:rPr lang="zh-CN" altLang="en-US" sz="2000" dirty="0" smtClean="0"/>
              <a:t>网络中，让启用</a:t>
            </a:r>
            <a:r>
              <a:rPr lang="en-US" altLang="zh-CN" sz="2000" dirty="0" smtClean="0"/>
              <a:t>OSPF</a:t>
            </a:r>
            <a:r>
              <a:rPr lang="zh-CN" altLang="en-US" sz="2000" dirty="0" smtClean="0"/>
              <a:t>的路由器获取</a:t>
            </a:r>
            <a:r>
              <a:rPr lang="en-US" altLang="zh-CN" sz="2000" dirty="0" smtClean="0"/>
              <a:t>OSPF</a:t>
            </a:r>
            <a:r>
              <a:rPr lang="zh-CN" altLang="en-US" sz="2000" dirty="0" smtClean="0"/>
              <a:t>网络外的路由信息。</a:t>
            </a:r>
            <a:endParaRPr lang="zh-CN" altLang="en-US" sz="2000" dirty="0"/>
          </a:p>
        </p:txBody>
      </p:sp>
      <p:sp>
        <p:nvSpPr>
          <p:cNvPr id="4" name="文本框 3"/>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89AFDD7F-75B7-47DA-AF5C-98C2AAD6ED3B}" type="slidenum">
              <a:rPr lang="en-US" altLang="zh-CN" smtClean="0">
                <a:latin typeface="华文行楷" panose="02010800040101010101" pitchFamily="2" charset="-122"/>
                <a:ea typeface="华文行楷" panose="02010800040101010101" pitchFamily="2" charset="-122"/>
              </a:rPr>
              <a:t>8</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358345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OSPF</a:t>
            </a:r>
            <a:r>
              <a:rPr lang="zh-CN" altLang="en-US" dirty="0" smtClean="0"/>
              <a:t>路由器类型</a:t>
            </a:r>
            <a:endParaRPr lang="zh-CN" altLang="en-US" dirty="0"/>
          </a:p>
        </p:txBody>
      </p:sp>
      <p:pic>
        <p:nvPicPr>
          <p:cNvPr id="2050" name="Picture 2" descr="QQ截图201808022212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2768" y="1860709"/>
            <a:ext cx="7108354" cy="42054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07730" y="6444762"/>
            <a:ext cx="8212815" cy="369332"/>
          </a:xfrm>
          <a:prstGeom prst="rect">
            <a:avLst/>
          </a:prstGeom>
          <a:noFill/>
        </p:spPr>
        <p:txBody>
          <a:bodyPr wrap="square" rtlCol="0">
            <a:spAutoFit/>
          </a:bodyPr>
          <a:lstStyle/>
          <a:p>
            <a:r>
              <a:rPr lang="zh-CN" altLang="en-US" dirty="0" smtClean="0">
                <a:latin typeface="华文行楷" panose="02010800040101010101" pitchFamily="2" charset="-122"/>
                <a:ea typeface="华文行楷" panose="02010800040101010101" pitchFamily="2" charset="-122"/>
              </a:rPr>
              <a:t>计算机科学与工程学院       陈朝华           </a:t>
            </a:r>
            <a:r>
              <a:rPr lang="en-US" altLang="zh-CN" dirty="0" smtClean="0">
                <a:latin typeface="华文行楷" panose="02010800040101010101" pitchFamily="2" charset="-122"/>
                <a:ea typeface="华文行楷" panose="02010800040101010101" pitchFamily="2" charset="-122"/>
              </a:rPr>
              <a:t>11/10/2020                                 </a:t>
            </a:r>
            <a:fld id="{98F2D9E4-E75C-4D80-8E7D-CBC8AEC40048}" type="slidenum">
              <a:rPr lang="en-US" altLang="zh-CN" smtClean="0">
                <a:latin typeface="华文行楷" panose="02010800040101010101" pitchFamily="2" charset="-122"/>
                <a:ea typeface="华文行楷" panose="02010800040101010101" pitchFamily="2" charset="-122"/>
              </a:rPr>
              <a:t>9</a:t>
            </a:fld>
            <a:endParaRPr lang="zh-CN" altLang="en-US"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526716391"/>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第五讲  VLAN间路由</Template>
  <TotalTime>18629</TotalTime>
  <Words>2371</Words>
  <Application>Microsoft Office PowerPoint</Application>
  <PresentationFormat>全屏显示(4:3)</PresentationFormat>
  <Paragraphs>154</Paragraphs>
  <Slides>26</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Baoli SC Regular</vt:lpstr>
      <vt:lpstr>Kaiti SC Regular</vt:lpstr>
      <vt:lpstr>华文行楷</vt:lpstr>
      <vt:lpstr>华文细黑</vt:lpstr>
      <vt:lpstr>宋体</vt:lpstr>
      <vt:lpstr>微软雅黑</vt:lpstr>
      <vt:lpstr>Arial</vt:lpstr>
      <vt:lpstr>Calibri</vt:lpstr>
      <vt:lpstr>Calibri Light</vt:lpstr>
      <vt:lpstr>Times New Roman</vt:lpstr>
      <vt:lpstr>Wingdings</vt:lpstr>
      <vt:lpstr>Wingdings 2</vt:lpstr>
      <vt:lpstr>HDOfficeLightV0</vt:lpstr>
      <vt:lpstr>第九讲  多区域OSPF    《路由与交换技术》</vt:lpstr>
      <vt:lpstr>PowerPoint 演示文稿</vt:lpstr>
      <vt:lpstr>OSPF多区域背景</vt:lpstr>
      <vt:lpstr>OSPF区域</vt:lpstr>
      <vt:lpstr>OSPF分层结构的好处</vt:lpstr>
      <vt:lpstr>区域编号</vt:lpstr>
      <vt:lpstr>骨干区域</vt:lpstr>
      <vt:lpstr>OSPF路由器的类型</vt:lpstr>
      <vt:lpstr>OSPF路由器类型</vt:lpstr>
      <vt:lpstr>区域与路由器补充说明</vt:lpstr>
      <vt:lpstr>OSPF虚链路</vt:lpstr>
      <vt:lpstr>LSA的头部格式</vt:lpstr>
      <vt:lpstr>LSA的头部格式</vt:lpstr>
      <vt:lpstr>常见的LSA六种类型</vt:lpstr>
      <vt:lpstr>LSA 2</vt:lpstr>
      <vt:lpstr>LSA 3</vt:lpstr>
      <vt:lpstr>LSA 4</vt:lpstr>
      <vt:lpstr>LSA 5</vt:lpstr>
      <vt:lpstr>LSA 7</vt:lpstr>
      <vt:lpstr>OSPF特殊区域的背景</vt:lpstr>
      <vt:lpstr>OSPF特殊区域—末节区域</vt:lpstr>
      <vt:lpstr>OSPF特殊区域—完全末节区域</vt:lpstr>
      <vt:lpstr>OSPF特殊区域—次末节区域，非纯末节区域</vt:lpstr>
      <vt:lpstr>OSPF特殊区域—完全次末节区域</vt:lpstr>
      <vt:lpstr>多区域OSPF的配置</vt:lpstr>
      <vt:lpstr>多区域OSPF的排错</vt:lpstr>
    </vt:vector>
  </TitlesOfParts>
  <Company>惠州学院派</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路由与交换技术</dc:title>
  <dc:creator>华斌 汪</dc:creator>
  <cp:lastModifiedBy>Administrator</cp:lastModifiedBy>
  <cp:revision>275</cp:revision>
  <cp:lastPrinted>2018-09-02T08:41:12Z</cp:lastPrinted>
  <dcterms:created xsi:type="dcterms:W3CDTF">2018-03-05T15:18:11Z</dcterms:created>
  <dcterms:modified xsi:type="dcterms:W3CDTF">2020-11-09T22:41:19Z</dcterms:modified>
</cp:coreProperties>
</file>